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8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1627"/>
          <c:y val="6.1571000000000001E-2"/>
          <c:w val="0.87956699999999999"/>
          <c:h val="0.7302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76200" cap="flat">
              <a:solidFill>
                <a:srgbClr val="446179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76200" cap="flat">
                <a:solidFill>
                  <a:srgbClr val="446179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Sheet1!$B$1:$U$1</c:f>
              <c:strCache>
                <c:ptCount val="20"/>
                <c:pt idx="0">
                  <c:v>4/29/02</c:v>
                </c:pt>
                <c:pt idx="5">
                  <c:v>5/6/02</c:v>
                </c:pt>
                <c:pt idx="10">
                  <c:v>5/13/02</c:v>
                </c:pt>
                <c:pt idx="15">
                  <c:v>5/20/02</c:v>
                </c:pt>
                <c:pt idx="19">
                  <c:v>5/24/02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760</c:v>
                </c:pt>
                <c:pt idx="1">
                  <c:v>780</c:v>
                </c:pt>
                <c:pt idx="2">
                  <c:v>840</c:v>
                </c:pt>
                <c:pt idx="3">
                  <c:v>800</c:v>
                </c:pt>
                <c:pt idx="4">
                  <c:v>790</c:v>
                </c:pt>
                <c:pt idx="5">
                  <c:v>750</c:v>
                </c:pt>
                <c:pt idx="6">
                  <c:v>705</c:v>
                </c:pt>
                <c:pt idx="7">
                  <c:v>725</c:v>
                </c:pt>
                <c:pt idx="8">
                  <c:v>700</c:v>
                </c:pt>
                <c:pt idx="9">
                  <c:v>660</c:v>
                </c:pt>
                <c:pt idx="10">
                  <c:v>648</c:v>
                </c:pt>
                <c:pt idx="11">
                  <c:v>609</c:v>
                </c:pt>
                <c:pt idx="12">
                  <c:v>580</c:v>
                </c:pt>
                <c:pt idx="13">
                  <c:v>350</c:v>
                </c:pt>
                <c:pt idx="14">
                  <c:v>277</c:v>
                </c:pt>
                <c:pt idx="15">
                  <c:v>170</c:v>
                </c:pt>
                <c:pt idx="16">
                  <c:v>103</c:v>
                </c:pt>
                <c:pt idx="17">
                  <c:v>70</c:v>
                </c:pt>
                <c:pt idx="18">
                  <c:v>40</c:v>
                </c:pt>
                <c:pt idx="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8C-4A19-B44C-3210E8BB8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5400000"/>
          <a:lstStyle/>
          <a:p>
            <a:pPr>
              <a:defRPr sz="2300" b="0" i="0" u="none" strike="noStrike">
                <a:solidFill>
                  <a:srgbClr val="000000"/>
                </a:solidFill>
                <a:latin typeface="Gill Sans"/>
              </a:defRPr>
            </a:pPr>
            <a:endParaRPr lang="cs-CZ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0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300" b="0" i="0" u="none" strike="noStrike">
                <a:solidFill>
                  <a:srgbClr val="000000"/>
                </a:solidFill>
                <a:latin typeface="Gill Sans"/>
              </a:defRPr>
            </a:pPr>
            <a:endParaRPr lang="cs-CZ"/>
          </a:p>
        </c:txPr>
        <c:crossAx val="2094734552"/>
        <c:crosses val="autoZero"/>
        <c:crossBetween val="midCat"/>
        <c:majorUnit val="200"/>
        <c:minorUnit val="1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+mn-lt"/>
        <a:ea typeface="+mn-ea"/>
        <a:cs typeface="+mn-cs"/>
        <a:sym typeface="Lucida Grande"/>
      </a:defRPr>
    </a:lvl1pPr>
    <a:lvl2pPr indent="228600" defTabSz="457200" latinLnBrk="0">
      <a:defRPr sz="1600">
        <a:latin typeface="+mn-lt"/>
        <a:ea typeface="+mn-ea"/>
        <a:cs typeface="+mn-cs"/>
        <a:sym typeface="Lucida Grande"/>
      </a:defRPr>
    </a:lvl2pPr>
    <a:lvl3pPr indent="457200" defTabSz="457200" latinLnBrk="0">
      <a:defRPr sz="1600">
        <a:latin typeface="+mn-lt"/>
        <a:ea typeface="+mn-ea"/>
        <a:cs typeface="+mn-cs"/>
        <a:sym typeface="Lucida Grande"/>
      </a:defRPr>
    </a:lvl3pPr>
    <a:lvl4pPr indent="685800" defTabSz="457200" latinLnBrk="0">
      <a:defRPr sz="1600">
        <a:latin typeface="+mn-lt"/>
        <a:ea typeface="+mn-ea"/>
        <a:cs typeface="+mn-cs"/>
        <a:sym typeface="Lucida Grande"/>
      </a:defRPr>
    </a:lvl4pPr>
    <a:lvl5pPr indent="914400" defTabSz="457200" latinLnBrk="0">
      <a:defRPr sz="1600">
        <a:latin typeface="+mn-lt"/>
        <a:ea typeface="+mn-ea"/>
        <a:cs typeface="+mn-cs"/>
        <a:sym typeface="Lucida Grande"/>
      </a:defRPr>
    </a:lvl5pPr>
    <a:lvl6pPr indent="1143000" defTabSz="457200" latinLnBrk="0">
      <a:defRPr sz="1600">
        <a:latin typeface="+mn-lt"/>
        <a:ea typeface="+mn-ea"/>
        <a:cs typeface="+mn-cs"/>
        <a:sym typeface="Lucida Grande"/>
      </a:defRPr>
    </a:lvl6pPr>
    <a:lvl7pPr indent="1371600" defTabSz="457200" latinLnBrk="0">
      <a:defRPr sz="1600">
        <a:latin typeface="+mn-lt"/>
        <a:ea typeface="+mn-ea"/>
        <a:cs typeface="+mn-cs"/>
        <a:sym typeface="Lucida Grande"/>
      </a:defRPr>
    </a:lvl7pPr>
    <a:lvl8pPr indent="1600200" defTabSz="457200" latinLnBrk="0">
      <a:defRPr sz="1600">
        <a:latin typeface="+mn-lt"/>
        <a:ea typeface="+mn-ea"/>
        <a:cs typeface="+mn-cs"/>
        <a:sym typeface="Lucida Grande"/>
      </a:defRPr>
    </a:lvl8pPr>
    <a:lvl9pPr indent="1828800" defTabSz="457200" latinLnBrk="0">
      <a:defRPr sz="1600">
        <a:latin typeface="+mn-lt"/>
        <a:ea typeface="+mn-ea"/>
        <a:cs typeface="+mn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title slide choices are provided; use whichever you prefer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would be nice to include a quote from Wicked Problems here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roppedImage.pdf" descr="droppedImage.pdf"/>
          <p:cNvPicPr>
            <a:picLocks noChangeAspect="1"/>
          </p:cNvPicPr>
          <p:nvPr/>
        </p:nvPicPr>
        <p:blipFill>
          <a:blip r:embed="rId2">
            <a:alphaModFix amt="34684"/>
          </a:blip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mgs-logo-icon.jpg" descr="mgs-logo-icon.jpg"/>
          <p:cNvPicPr>
            <a:picLocks noChangeAspect="1"/>
          </p:cNvPicPr>
          <p:nvPr/>
        </p:nvPicPr>
        <p:blipFill>
          <a:blip r:embed="rId3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Mountain Goat Software, LLC"/>
          <p:cNvSpPr txBox="1"/>
          <p:nvPr/>
        </p:nvSpPr>
        <p:spPr>
          <a:xfrm>
            <a:off x="638410" y="71818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27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89B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droppedImage.pdf" descr="droppedImage.pdf"/>
          <p:cNvPicPr>
            <a:picLocks noChangeAspect="1"/>
          </p:cNvPicPr>
          <p:nvPr/>
        </p:nvPicPr>
        <p:blipFill>
          <a:blip r:embed="rId2">
            <a:alphaModFix amt="35007"/>
          </a:blip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mgs-logo-icon.jpg" descr="mgs-logo-icon.jpg"/>
          <p:cNvPicPr>
            <a:picLocks noChangeAspect="1"/>
          </p:cNvPicPr>
          <p:nvPr/>
        </p:nvPicPr>
        <p:blipFill>
          <a:blip r:embed="rId3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Mountain Goat Software, LLC"/>
          <p:cNvSpPr txBox="1"/>
          <p:nvPr/>
        </p:nvSpPr>
        <p:spPr>
          <a:xfrm>
            <a:off x="638410" y="71818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39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4546600"/>
            <a:ext cx="8807450" cy="168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mgs-logo-icon.jpg" descr="mgs-logo-icon.jpg"/>
          <p:cNvPicPr>
            <a:picLocks noChangeAspect="1"/>
          </p:cNvPicPr>
          <p:nvPr/>
        </p:nvPicPr>
        <p:blipFill>
          <a:blip r:embed="rId3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Mountain Goat Software, LLC"/>
          <p:cNvSpPr txBox="1"/>
          <p:nvPr/>
        </p:nvSpPr>
        <p:spPr>
          <a:xfrm>
            <a:off x="663810" y="71818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50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54100" y="4699000"/>
            <a:ext cx="7670800" cy="14859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28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28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28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28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gs-logo-icon.jpg" descr="mgs-logo-icon.jpg"/>
          <p:cNvPicPr>
            <a:picLocks noChangeAspect="1"/>
          </p:cNvPicPr>
          <p:nvPr/>
        </p:nvPicPr>
        <p:blipFill>
          <a:blip r:embed="rId6"/>
          <a:srcRect l="5623" r="5623"/>
          <a:stretch>
            <a:fillRect/>
          </a:stretch>
        </p:blipFill>
        <p:spPr>
          <a:xfrm>
            <a:off x="114300" y="6832600"/>
            <a:ext cx="559379" cy="72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Mountain Goat Software, LLC"/>
          <p:cNvSpPr txBox="1"/>
          <p:nvPr/>
        </p:nvSpPr>
        <p:spPr>
          <a:xfrm>
            <a:off x="689210" y="7207250"/>
            <a:ext cx="2578101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600">
                <a:solidFill>
                  <a:srgbClr val="728FBC"/>
                </a:solidFill>
              </a:defRPr>
            </a:lvl1pPr>
          </a:lstStyle>
          <a:p>
            <a:r>
              <a:t>Mountain Goat Software, LLC</a:t>
            </a:r>
          </a:p>
        </p:txBody>
      </p:sp>
      <p:pic>
        <p:nvPicPr>
          <p:cNvPr id="4" name="droppedImage.pdf" descr="dropped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200" y="6968690"/>
            <a:ext cx="1308100" cy="460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roppedImage.pdf" descr="droppedImage.pdf"/>
          <p:cNvPicPr>
            <a:picLocks noChangeAspect="1"/>
          </p:cNvPicPr>
          <p:nvPr/>
        </p:nvPicPr>
        <p:blipFill>
          <a:blip r:embed="rId8">
            <a:alphaModFix amt="34503"/>
          </a:blip>
          <a:stretch>
            <a:fillRect/>
          </a:stretch>
        </p:blipFill>
        <p:spPr>
          <a:xfrm>
            <a:off x="5092700" y="952500"/>
            <a:ext cx="4432300" cy="5727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40300" y="7251700"/>
            <a:ext cx="266701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5F7BAE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096962" marR="0" indent="-500062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511300" marR="0" indent="-57150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19621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3050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6479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9908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3337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676650" marR="0" indent="-666750" algn="l" defTabSz="4572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5F7BAE"/>
        </a:buClr>
        <a:buSzPct val="150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ngoatsoftware.com/scru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12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goatsoftware.com/agile" TargetMode="External"/><Relationship Id="rId2" Type="http://schemas.openxmlformats.org/officeDocument/2006/relationships/hyperlink" Target="http://www.mountaingoatsoftware.com/scru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crumdevelopment@yahoogroups.co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hyperlink" Target="http://www.mountaingoatsoftware.com" TargetMode="External"/><Relationship Id="rId4" Type="http://schemas.openxmlformats.org/officeDocument/2006/relationships/hyperlink" Target="mailto:mike@mountaingoatsoftware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ilemanifest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n Introduction to Scr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600"/>
            </a:pPr>
            <a:r>
              <a:rPr lang="sk-SK" dirty="0"/>
              <a:t>Ú</a:t>
            </a:r>
            <a:r>
              <a:rPr lang="en-US" dirty="0" err="1"/>
              <a:t>vod</a:t>
            </a:r>
            <a:r>
              <a:rPr lang="sk-SK" dirty="0"/>
              <a:t> do </a:t>
            </a:r>
            <a:r>
              <a:rPr dirty="0"/>
              <a:t>Scrum</a:t>
            </a:r>
            <a:r>
              <a:rPr lang="sk-SK" dirty="0"/>
              <a:t>u</a:t>
            </a:r>
            <a:endParaRPr dirty="0"/>
          </a:p>
        </p:txBody>
      </p:sp>
      <p:sp>
        <p:nvSpPr>
          <p:cNvPr id="64" name="&lt;your name here&gt;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rPr dirty="0"/>
              <a:t>&lt;</a:t>
            </a:r>
            <a:r>
              <a:rPr lang="sk-SK" dirty="0"/>
              <a:t>Vaše meno</a:t>
            </a:r>
            <a:r>
              <a:rPr dirty="0"/>
              <a:t>&gt;</a:t>
            </a:r>
          </a:p>
          <a:p>
            <a:pPr>
              <a:defRPr sz="3800"/>
            </a:pPr>
            <a:r>
              <a:rPr dirty="0"/>
              <a:t>&lt;</a:t>
            </a:r>
            <a:r>
              <a:rPr lang="sk-SK" dirty="0"/>
              <a:t>dátum</a:t>
            </a:r>
            <a:r>
              <a:rPr dirty="0"/>
              <a:t>&gt;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roject noise level"/>
          <p:cNvSpPr txBox="1">
            <a:spLocks noGrp="1"/>
          </p:cNvSpPr>
          <p:nvPr>
            <p:ph type="title"/>
          </p:nvPr>
        </p:nvSpPr>
        <p:spPr>
          <a:xfrm>
            <a:off x="194553" y="114300"/>
            <a:ext cx="9813047" cy="1066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k-SK" dirty="0"/>
              <a:t>Úroveň zvládnuteľnosti projektu</a:t>
            </a:r>
            <a:endParaRPr dirty="0"/>
          </a:p>
        </p:txBody>
      </p:sp>
      <p:sp>
        <p:nvSpPr>
          <p:cNvPr id="155" name="Rectangle"/>
          <p:cNvSpPr/>
          <p:nvPr/>
        </p:nvSpPr>
        <p:spPr>
          <a:xfrm>
            <a:off x="-25400" y="1346200"/>
            <a:ext cx="10172700" cy="6324600"/>
          </a:xfrm>
          <a:prstGeom prst="rect">
            <a:avLst/>
          </a:prstGeom>
          <a:blipFill>
            <a:blip r:embed="rId2"/>
          </a:blipFill>
          <a:ln w="12700">
            <a:solidFill>
              <a:srgbClr val="A0A0A0"/>
            </a:solidFill>
            <a:miter lim="400000"/>
          </a:ln>
          <a:effectLst>
            <a:outerShdw blurRad="76200" dist="50800" dir="21480000" rotWithShape="0">
              <a:srgbClr val="000000">
                <a:alpha val="40000"/>
              </a:srgbClr>
            </a:outerShdw>
          </a:effectLst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6" name="Circle"/>
          <p:cNvSpPr/>
          <p:nvPr/>
        </p:nvSpPr>
        <p:spPr>
          <a:xfrm>
            <a:off x="1028700" y="3886200"/>
            <a:ext cx="4203700" cy="4203700"/>
          </a:xfrm>
          <a:prstGeom prst="ellipse">
            <a:avLst/>
          </a:prstGeom>
          <a:gradFill>
            <a:gsLst>
              <a:gs pos="0">
                <a:srgbClr val="2497D4"/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7" name="Circle"/>
          <p:cNvSpPr/>
          <p:nvPr/>
        </p:nvSpPr>
        <p:spPr>
          <a:xfrm>
            <a:off x="1961435" y="4940087"/>
            <a:ext cx="2209800" cy="2209800"/>
          </a:xfrm>
          <a:prstGeom prst="ellipse">
            <a:avLst/>
          </a:prstGeom>
          <a:gradFill>
            <a:gsLst>
              <a:gs pos="0">
                <a:srgbClr val="2497D4"/>
              </a:gs>
              <a:gs pos="100000">
                <a:srgbClr val="FFFFFF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8" name="Rectangle"/>
          <p:cNvSpPr/>
          <p:nvPr/>
        </p:nvSpPr>
        <p:spPr>
          <a:xfrm>
            <a:off x="1790700" y="6184900"/>
            <a:ext cx="7912100" cy="14351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9" name="Rectangle"/>
          <p:cNvSpPr/>
          <p:nvPr/>
        </p:nvSpPr>
        <p:spPr>
          <a:xfrm>
            <a:off x="901700" y="2806700"/>
            <a:ext cx="2006600" cy="4902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0" name="Line"/>
          <p:cNvSpPr/>
          <p:nvPr/>
        </p:nvSpPr>
        <p:spPr>
          <a:xfrm flipH="1">
            <a:off x="2933699" y="2590710"/>
            <a:ext cx="2" cy="364663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Line"/>
          <p:cNvSpPr/>
          <p:nvPr/>
        </p:nvSpPr>
        <p:spPr>
          <a:xfrm flipH="1" flipV="1">
            <a:off x="2921000" y="6211946"/>
            <a:ext cx="4140226" cy="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2" name="Circle"/>
          <p:cNvSpPr/>
          <p:nvPr/>
        </p:nvSpPr>
        <p:spPr>
          <a:xfrm>
            <a:off x="5321300" y="1396999"/>
            <a:ext cx="2921000" cy="292100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2497D4"/>
              </a:gs>
            </a:gsLst>
            <a:lin ang="5400000"/>
          </a:gra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7010400" y="1358900"/>
            <a:ext cx="1930400" cy="54737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2095500" y="1371600"/>
            <a:ext cx="7912100" cy="12319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algn="l">
              <a:lnSpc>
                <a:spcPts val="2000"/>
              </a:lnSpc>
              <a:tabLst>
                <a:tab pos="457200" algn="l"/>
              </a:tabLst>
              <a:defRPr sz="24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5" name="Simple"/>
          <p:cNvSpPr txBox="1"/>
          <p:nvPr/>
        </p:nvSpPr>
        <p:spPr>
          <a:xfrm rot="2690873">
            <a:off x="2705344" y="5325062"/>
            <a:ext cx="176098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sk-SK" dirty="0"/>
              <a:t>Jednoduché</a:t>
            </a:r>
            <a:endParaRPr dirty="0"/>
          </a:p>
        </p:txBody>
      </p:sp>
      <p:sp>
        <p:nvSpPr>
          <p:cNvPr id="166" name="Complex"/>
          <p:cNvSpPr txBox="1"/>
          <p:nvPr/>
        </p:nvSpPr>
        <p:spPr>
          <a:xfrm>
            <a:off x="3777014" y="3507973"/>
            <a:ext cx="159338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sk-SK" dirty="0"/>
              <a:t>Komplexné</a:t>
            </a:r>
            <a:endParaRPr dirty="0"/>
          </a:p>
        </p:txBody>
      </p:sp>
      <p:sp>
        <p:nvSpPr>
          <p:cNvPr id="167" name="Anarchy"/>
          <p:cNvSpPr txBox="1"/>
          <p:nvPr/>
        </p:nvSpPr>
        <p:spPr>
          <a:xfrm>
            <a:off x="5600213" y="3076173"/>
            <a:ext cx="127438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sk-SK" dirty="0"/>
              <a:t>Anarchia</a:t>
            </a:r>
            <a:endParaRPr dirty="0"/>
          </a:p>
        </p:txBody>
      </p:sp>
      <p:sp>
        <p:nvSpPr>
          <p:cNvPr id="168" name="Complicated"/>
          <p:cNvSpPr txBox="1"/>
          <p:nvPr/>
        </p:nvSpPr>
        <p:spPr>
          <a:xfrm rot="2509210">
            <a:off x="3103963" y="4676373"/>
            <a:ext cx="207588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sk-SK" dirty="0"/>
              <a:t>Komplikované </a:t>
            </a:r>
            <a:endParaRPr dirty="0"/>
          </a:p>
        </p:txBody>
      </p:sp>
      <p:sp>
        <p:nvSpPr>
          <p:cNvPr id="169" name="Technology"/>
          <p:cNvSpPr txBox="1"/>
          <p:nvPr/>
        </p:nvSpPr>
        <p:spPr>
          <a:xfrm>
            <a:off x="4220094" y="6174973"/>
            <a:ext cx="172322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sk-SK" dirty="0"/>
              <a:t>Technológie</a:t>
            </a:r>
            <a:endParaRPr dirty="0"/>
          </a:p>
        </p:txBody>
      </p:sp>
      <p:sp>
        <p:nvSpPr>
          <p:cNvPr id="170" name="Requirements"/>
          <p:cNvSpPr txBox="1"/>
          <p:nvPr/>
        </p:nvSpPr>
        <p:spPr>
          <a:xfrm rot="16200000">
            <a:off x="1903025" y="4155674"/>
            <a:ext cx="1582164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/>
            </a:lvl1pPr>
          </a:lstStyle>
          <a:p>
            <a:r>
              <a:rPr lang="sk-SK" dirty="0"/>
              <a:t>Požiadavky</a:t>
            </a:r>
            <a:endParaRPr dirty="0"/>
          </a:p>
        </p:txBody>
      </p:sp>
      <p:sp>
        <p:nvSpPr>
          <p:cNvPr id="171" name="Far from…"/>
          <p:cNvSpPr txBox="1"/>
          <p:nvPr/>
        </p:nvSpPr>
        <p:spPr>
          <a:xfrm>
            <a:off x="921174" y="2588939"/>
            <a:ext cx="1970091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sk-SK" dirty="0"/>
              <a:t>Ďaleko od dohody</a:t>
            </a:r>
            <a:endParaRPr dirty="0"/>
          </a:p>
        </p:txBody>
      </p:sp>
      <p:sp>
        <p:nvSpPr>
          <p:cNvPr id="172" name="Close to…"/>
          <p:cNvSpPr txBox="1"/>
          <p:nvPr/>
        </p:nvSpPr>
        <p:spPr>
          <a:xfrm>
            <a:off x="1157073" y="5703438"/>
            <a:ext cx="1721626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sk-SK" dirty="0"/>
              <a:t>Blízko k dohode</a:t>
            </a:r>
            <a:endParaRPr dirty="0"/>
          </a:p>
        </p:txBody>
      </p:sp>
      <p:sp>
        <p:nvSpPr>
          <p:cNvPr id="173" name="Close to…"/>
          <p:cNvSpPr txBox="1"/>
          <p:nvPr/>
        </p:nvSpPr>
        <p:spPr>
          <a:xfrm rot="16200000">
            <a:off x="1778026" y="6486351"/>
            <a:ext cx="165429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sk-SK" dirty="0"/>
              <a:t>Blízko k </a:t>
            </a:r>
          </a:p>
          <a:p>
            <a:pPr algn="r">
              <a:defRPr sz="2000"/>
            </a:pPr>
            <a:r>
              <a:rPr lang="sk-SK" dirty="0"/>
              <a:t>jednoznačnosti</a:t>
            </a:r>
          </a:p>
        </p:txBody>
      </p:sp>
      <p:sp>
        <p:nvSpPr>
          <p:cNvPr id="174" name="Far from…"/>
          <p:cNvSpPr txBox="1"/>
          <p:nvPr/>
        </p:nvSpPr>
        <p:spPr>
          <a:xfrm rot="16200000">
            <a:off x="6516451" y="6435731"/>
            <a:ext cx="165429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2000"/>
            </a:pPr>
            <a:r>
              <a:rPr lang="sk-SK" dirty="0"/>
              <a:t>Ďaleko od </a:t>
            </a:r>
          </a:p>
          <a:p>
            <a:pPr algn="r">
              <a:defRPr sz="2000"/>
            </a:pPr>
            <a:r>
              <a:rPr lang="sk-SK" dirty="0"/>
              <a:t>jednoznačnosti</a:t>
            </a:r>
            <a:endParaRPr dirty="0"/>
          </a:p>
        </p:txBody>
      </p:sp>
      <p:sp>
        <p:nvSpPr>
          <p:cNvPr id="175" name="Source: Strategic Management and Organizational Dynamics by Ralph Stacey in Agile Software Development with Scrum by Ken Schwaber and Mike Beedle."/>
          <p:cNvSpPr txBox="1"/>
          <p:nvPr/>
        </p:nvSpPr>
        <p:spPr>
          <a:xfrm>
            <a:off x="6667499" y="4718117"/>
            <a:ext cx="3149602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/>
            </a:pPr>
            <a:r>
              <a:rPr lang="sk-SK" dirty="0"/>
              <a:t>Zdroj</a:t>
            </a:r>
            <a:r>
              <a:rPr dirty="0"/>
              <a:t>: </a:t>
            </a:r>
            <a:r>
              <a:rPr i="1" dirty="0"/>
              <a:t>Strategic Management and Organizational Dynamics</a:t>
            </a:r>
            <a:r>
              <a:rPr dirty="0"/>
              <a:t> </a:t>
            </a:r>
            <a:r>
              <a:rPr lang="sk-SK" dirty="0"/>
              <a:t>od</a:t>
            </a:r>
            <a:r>
              <a:rPr dirty="0"/>
              <a:t> Ralph</a:t>
            </a:r>
            <a:r>
              <a:rPr lang="sk-SK" dirty="0"/>
              <a:t>a</a:t>
            </a:r>
            <a:r>
              <a:rPr dirty="0"/>
              <a:t> Stacey</a:t>
            </a:r>
            <a:r>
              <a:rPr lang="sk-SK" dirty="0"/>
              <a:t>ho</a:t>
            </a:r>
            <a:r>
              <a:rPr dirty="0"/>
              <a:t> </a:t>
            </a:r>
            <a:r>
              <a:rPr lang="sk-SK" dirty="0"/>
              <a:t>v</a:t>
            </a:r>
            <a:r>
              <a:rPr dirty="0"/>
              <a:t> </a:t>
            </a:r>
            <a:r>
              <a:rPr i="1" dirty="0"/>
              <a:t>Agile Software Development with Scrum</a:t>
            </a:r>
            <a:r>
              <a:rPr dirty="0"/>
              <a:t> </a:t>
            </a:r>
            <a:r>
              <a:rPr lang="sk-SK" dirty="0"/>
              <a:t>od</a:t>
            </a:r>
            <a:r>
              <a:rPr dirty="0"/>
              <a:t> Ken</a:t>
            </a:r>
            <a:r>
              <a:rPr lang="sk-SK" dirty="0"/>
              <a:t>a</a:t>
            </a:r>
            <a:r>
              <a:rPr dirty="0"/>
              <a:t> </a:t>
            </a:r>
            <a:r>
              <a:rPr dirty="0" err="1"/>
              <a:t>Schwaber</a:t>
            </a:r>
            <a:r>
              <a:rPr lang="sk-SK" dirty="0"/>
              <a:t>a</a:t>
            </a:r>
            <a:r>
              <a:rPr dirty="0"/>
              <a:t> a Mike</a:t>
            </a:r>
            <a:r>
              <a:rPr lang="sk-SK" dirty="0"/>
              <a:t>a</a:t>
            </a:r>
            <a:r>
              <a:rPr dirty="0"/>
              <a:t> Beedle</a:t>
            </a:r>
            <a:r>
              <a:rPr lang="sk-SK" dirty="0"/>
              <a:t>a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cr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Scrum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622300" y="5321300"/>
            <a:ext cx="1676400" cy="622300"/>
            <a:chOff x="0" y="0"/>
            <a:chExt cx="1676400" cy="622300"/>
          </a:xfrm>
        </p:grpSpPr>
        <p:pic>
          <p:nvPicPr>
            <p:cNvPr id="178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Cancel"/>
            <p:cNvSpPr txBox="1"/>
            <p:nvPr/>
          </p:nvSpPr>
          <p:spPr>
            <a:xfrm>
              <a:off x="487455" y="165100"/>
              <a:ext cx="933500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Cancel</a:t>
              </a:r>
            </a:p>
          </p:txBody>
        </p:sp>
      </p:grpSp>
      <p:grpSp>
        <p:nvGrpSpPr>
          <p:cNvPr id="183" name="Group"/>
          <p:cNvGrpSpPr/>
          <p:nvPr/>
        </p:nvGrpSpPr>
        <p:grpSpPr>
          <a:xfrm>
            <a:off x="927100" y="4876800"/>
            <a:ext cx="1676400" cy="622300"/>
            <a:chOff x="0" y="0"/>
            <a:chExt cx="1676400" cy="622300"/>
          </a:xfrm>
        </p:grpSpPr>
        <p:pic>
          <p:nvPicPr>
            <p:cNvPr id="181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Gift wrap"/>
            <p:cNvSpPr txBox="1"/>
            <p:nvPr/>
          </p:nvSpPr>
          <p:spPr>
            <a:xfrm>
              <a:off x="322628" y="165100"/>
              <a:ext cx="126315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Gift wrap</a:t>
              </a:r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622300" y="4419600"/>
            <a:ext cx="1676400" cy="622300"/>
            <a:chOff x="0" y="0"/>
            <a:chExt cx="1676400" cy="622300"/>
          </a:xfrm>
        </p:grpSpPr>
        <p:pic>
          <p:nvPicPr>
            <p:cNvPr id="184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Return"/>
            <p:cNvSpPr txBox="1"/>
            <p:nvPr/>
          </p:nvSpPr>
          <p:spPr>
            <a:xfrm>
              <a:off x="481203" y="165100"/>
              <a:ext cx="946003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Return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4622800" y="1879600"/>
            <a:ext cx="2832100" cy="2374900"/>
            <a:chOff x="0" y="0"/>
            <a:chExt cx="2832100" cy="2374900"/>
          </a:xfrm>
        </p:grpSpPr>
        <p:pic>
          <p:nvPicPr>
            <p:cNvPr id="187" name="sprint.gif" descr="sprin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832100" cy="237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print…"/>
            <p:cNvSpPr txBox="1"/>
            <p:nvPr/>
          </p:nvSpPr>
          <p:spPr>
            <a:xfrm>
              <a:off x="575200" y="557396"/>
              <a:ext cx="1393010" cy="815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2400"/>
              </a:pPr>
              <a:r>
                <a:rPr dirty="0"/>
                <a:t>Sprint</a:t>
              </a:r>
            </a:p>
            <a:p>
              <a:pPr>
                <a:defRPr sz="2400"/>
              </a:pPr>
              <a:r>
                <a:rPr dirty="0"/>
                <a:t>2-4 </a:t>
              </a:r>
              <a:r>
                <a:rPr lang="sk-SK" dirty="0"/>
                <a:t>týždne</a:t>
              </a:r>
              <a:endParaRPr dirty="0"/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1054100" y="3078861"/>
            <a:ext cx="1676400" cy="1035940"/>
            <a:chOff x="0" y="-7238"/>
            <a:chExt cx="1676400" cy="1035939"/>
          </a:xfrm>
        </p:grpSpPr>
        <p:pic>
          <p:nvPicPr>
            <p:cNvPr id="190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6400"/>
              <a:ext cx="1676400" cy="622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Return"/>
            <p:cNvSpPr txBox="1"/>
            <p:nvPr/>
          </p:nvSpPr>
          <p:spPr>
            <a:xfrm>
              <a:off x="379529" y="564263"/>
              <a:ext cx="1149354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Vrátenie</a:t>
              </a:r>
              <a:endParaRPr dirty="0"/>
            </a:p>
          </p:txBody>
        </p:sp>
        <p:sp>
          <p:nvSpPr>
            <p:cNvPr id="192" name="Sprint goal"/>
            <p:cNvSpPr txBox="1"/>
            <p:nvPr/>
          </p:nvSpPr>
          <p:spPr>
            <a:xfrm>
              <a:off x="88899" y="-7238"/>
              <a:ext cx="1502014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Cieľ sprintu</a:t>
              </a:r>
              <a:endParaRPr dirty="0"/>
            </a:p>
          </p:txBody>
        </p:sp>
      </p:grpSp>
      <p:grpSp>
        <p:nvGrpSpPr>
          <p:cNvPr id="196" name="Group"/>
          <p:cNvGrpSpPr/>
          <p:nvPr/>
        </p:nvGrpSpPr>
        <p:grpSpPr>
          <a:xfrm>
            <a:off x="2806700" y="3632199"/>
            <a:ext cx="2211916" cy="1244601"/>
            <a:chOff x="0" y="0"/>
            <a:chExt cx="2211915" cy="1244600"/>
          </a:xfrm>
        </p:grpSpPr>
        <p:pic>
          <p:nvPicPr>
            <p:cNvPr id="194" name="sprint_backlog.gif" descr="sprint_backlog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816101" cy="58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Sprint backlog"/>
            <p:cNvSpPr txBox="1"/>
            <p:nvPr/>
          </p:nvSpPr>
          <p:spPr>
            <a:xfrm>
              <a:off x="510114" y="457200"/>
              <a:ext cx="1701802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t>Sprint backlog</a:t>
              </a:r>
            </a:p>
          </p:txBody>
        </p:sp>
      </p:grpSp>
      <p:grpSp>
        <p:nvGrpSpPr>
          <p:cNvPr id="199" name="Group"/>
          <p:cNvGrpSpPr/>
          <p:nvPr/>
        </p:nvGrpSpPr>
        <p:grpSpPr>
          <a:xfrm>
            <a:off x="6784076" y="3263899"/>
            <a:ext cx="3375924" cy="2136409"/>
            <a:chOff x="-937523" y="0"/>
            <a:chExt cx="3375923" cy="2136408"/>
          </a:xfrm>
        </p:grpSpPr>
        <p:pic>
          <p:nvPicPr>
            <p:cNvPr id="197" name="product_increment.gif" descr="product_increment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473203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Potentially shippable…"/>
            <p:cNvSpPr txBox="1"/>
            <p:nvPr/>
          </p:nvSpPr>
          <p:spPr>
            <a:xfrm>
              <a:off x="-937523" y="1320800"/>
              <a:ext cx="3375923" cy="815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2400"/>
              </a:pPr>
              <a:r>
                <a:rPr lang="sk-SK" dirty="0"/>
                <a:t>Potencionálne doručiteľný</a:t>
              </a:r>
              <a:endParaRPr dirty="0"/>
            </a:p>
            <a:p>
              <a:pPr>
                <a:defRPr sz="2400"/>
              </a:pPr>
              <a:r>
                <a:rPr lang="sk-SK" dirty="0"/>
                <a:t>inkrement produktu</a:t>
              </a:r>
              <a:endParaRPr dirty="0"/>
            </a:p>
          </p:txBody>
        </p:sp>
      </p:grpSp>
      <p:sp>
        <p:nvSpPr>
          <p:cNvPr id="200" name="Product…"/>
          <p:cNvSpPr txBox="1"/>
          <p:nvPr/>
        </p:nvSpPr>
        <p:spPr>
          <a:xfrm>
            <a:off x="1220136" y="5880100"/>
            <a:ext cx="1068338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400"/>
            </a:pPr>
            <a:r>
              <a:rPr dirty="0"/>
              <a:t>Product</a:t>
            </a:r>
          </a:p>
          <a:p>
            <a:pPr>
              <a:defRPr sz="2400"/>
            </a:pPr>
            <a:r>
              <a:rPr dirty="0"/>
              <a:t>backlog</a:t>
            </a:r>
          </a:p>
        </p:txBody>
      </p:sp>
      <p:grpSp>
        <p:nvGrpSpPr>
          <p:cNvPr id="203" name="Group"/>
          <p:cNvGrpSpPr/>
          <p:nvPr/>
        </p:nvGrpSpPr>
        <p:grpSpPr>
          <a:xfrm>
            <a:off x="2882900" y="5321300"/>
            <a:ext cx="1676400" cy="622300"/>
            <a:chOff x="0" y="0"/>
            <a:chExt cx="1676400" cy="622300"/>
          </a:xfrm>
        </p:grpSpPr>
        <p:pic>
          <p:nvPicPr>
            <p:cNvPr id="201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Coupons"/>
            <p:cNvSpPr txBox="1"/>
            <p:nvPr/>
          </p:nvSpPr>
          <p:spPr>
            <a:xfrm>
              <a:off x="442046" y="157863"/>
              <a:ext cx="1024319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Kupóny</a:t>
              </a:r>
              <a:endParaRPr dirty="0"/>
            </a:p>
          </p:txBody>
        </p:sp>
      </p:grpSp>
      <p:grpSp>
        <p:nvGrpSpPr>
          <p:cNvPr id="206" name="Group"/>
          <p:cNvGrpSpPr/>
          <p:nvPr/>
        </p:nvGrpSpPr>
        <p:grpSpPr>
          <a:xfrm>
            <a:off x="382270" y="5321300"/>
            <a:ext cx="2388475" cy="622300"/>
            <a:chOff x="-240030" y="0"/>
            <a:chExt cx="2388475" cy="622300"/>
          </a:xfrm>
        </p:grpSpPr>
        <p:pic>
          <p:nvPicPr>
            <p:cNvPr id="204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Gift wrap"/>
            <p:cNvSpPr txBox="1"/>
            <p:nvPr/>
          </p:nvSpPr>
          <p:spPr>
            <a:xfrm>
              <a:off x="-240030" y="157863"/>
              <a:ext cx="2388475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Darčekové balenie</a:t>
              </a:r>
              <a:endParaRPr dirty="0"/>
            </a:p>
          </p:txBody>
        </p:sp>
      </p:grpSp>
      <p:grpSp>
        <p:nvGrpSpPr>
          <p:cNvPr id="209" name="Group"/>
          <p:cNvGrpSpPr/>
          <p:nvPr/>
        </p:nvGrpSpPr>
        <p:grpSpPr>
          <a:xfrm>
            <a:off x="927100" y="4876800"/>
            <a:ext cx="1676400" cy="622300"/>
            <a:chOff x="0" y="0"/>
            <a:chExt cx="1676400" cy="622300"/>
          </a:xfrm>
        </p:grpSpPr>
        <p:pic>
          <p:nvPicPr>
            <p:cNvPr id="207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Coupons"/>
            <p:cNvSpPr txBox="1"/>
            <p:nvPr/>
          </p:nvSpPr>
          <p:spPr>
            <a:xfrm>
              <a:off x="442046" y="157863"/>
              <a:ext cx="1024319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Kupóny</a:t>
              </a:r>
              <a:endParaRPr dirty="0"/>
            </a:p>
          </p:txBody>
        </p:sp>
      </p:grpSp>
      <p:grpSp>
        <p:nvGrpSpPr>
          <p:cNvPr id="212" name="Group"/>
          <p:cNvGrpSpPr/>
          <p:nvPr/>
        </p:nvGrpSpPr>
        <p:grpSpPr>
          <a:xfrm>
            <a:off x="622300" y="4419600"/>
            <a:ext cx="1676400" cy="622300"/>
            <a:chOff x="0" y="0"/>
            <a:chExt cx="1676400" cy="622300"/>
          </a:xfrm>
        </p:grpSpPr>
        <p:pic>
          <p:nvPicPr>
            <p:cNvPr id="210" name="empty_pbi.gif" descr="empty_pb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76400" cy="622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Cancel"/>
            <p:cNvSpPr txBox="1"/>
            <p:nvPr/>
          </p:nvSpPr>
          <p:spPr>
            <a:xfrm>
              <a:off x="378728" y="157863"/>
              <a:ext cx="1150956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Zrušenie</a:t>
              </a:r>
              <a:endParaRPr dirty="0"/>
            </a:p>
          </p:txBody>
        </p:sp>
      </p:grpSp>
      <p:grpSp>
        <p:nvGrpSpPr>
          <p:cNvPr id="215" name="Group"/>
          <p:cNvGrpSpPr/>
          <p:nvPr/>
        </p:nvGrpSpPr>
        <p:grpSpPr>
          <a:xfrm>
            <a:off x="4838700" y="843661"/>
            <a:ext cx="1358900" cy="1518540"/>
            <a:chOff x="0" y="-7238"/>
            <a:chExt cx="1358900" cy="1518539"/>
          </a:xfrm>
        </p:grpSpPr>
        <p:pic>
          <p:nvPicPr>
            <p:cNvPr id="213" name="daily_scrum.gif" descr="daily_scrum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19100"/>
              <a:ext cx="1358900" cy="109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24 hours"/>
            <p:cNvSpPr txBox="1"/>
            <p:nvPr/>
          </p:nvSpPr>
          <p:spPr>
            <a:xfrm>
              <a:off x="100004" y="-7238"/>
              <a:ext cx="1175002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/>
                <a:t>24 </a:t>
              </a:r>
              <a:r>
                <a:rPr lang="sk-SK" dirty="0"/>
                <a:t>hodín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000" fill="hold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1000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xit" fill="hold" grpId="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1000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fill="hold" grpId="1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9" presetClass="exit" fill="hold" grpId="1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4" dur="1000" fill="hold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9" presetClass="entr" fill="hold" grpId="1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7" animBg="1" advAuto="0"/>
      <p:bldP spid="183" grpId="9" animBg="1" advAuto="0"/>
      <p:bldP spid="186" grpId="2" animBg="1" advAuto="0"/>
      <p:bldP spid="189" grpId="1" animBg="1" advAuto="0"/>
      <p:bldP spid="193" grpId="3" animBg="1" advAuto="0"/>
      <p:bldP spid="196" grpId="4" animBg="1" advAuto="0"/>
      <p:bldP spid="199" grpId="5" animBg="1" advAuto="0"/>
      <p:bldP spid="203" grpId="6" animBg="1" advAuto="0"/>
      <p:bldP spid="203" grpId="11" animBg="1" advAuto="0"/>
      <p:bldP spid="206" grpId="10" animBg="1" advAuto="0"/>
      <p:bldP spid="209" grpId="12" animBg="1" advAuto="0"/>
      <p:bldP spid="212" grpId="8" animBg="1" advAuto="0"/>
      <p:bldP spid="215" grpId="1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utting it all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Zhrnutie</a:t>
            </a:r>
            <a:endParaRPr dirty="0"/>
          </a:p>
        </p:txBody>
      </p:sp>
      <p:pic>
        <p:nvPicPr>
          <p:cNvPr id="218" name="ScrumLargeLabelled.png" descr="ScrumLargeLabel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94317"/>
            <a:ext cx="9804400" cy="455248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Image available at www.mountaingoatsoftware.com/scrum"/>
          <p:cNvSpPr txBox="1"/>
          <p:nvPr/>
        </p:nvSpPr>
        <p:spPr>
          <a:xfrm>
            <a:off x="1546324" y="6111930"/>
            <a:ext cx="6743701" cy="90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2700"/>
            </a:pPr>
            <a:r>
              <a:rPr lang="sk-SK" dirty="0"/>
              <a:t>Obrázok dostupný na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www.mountaingoatsoftware.com/scrum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pr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Sprint</a:t>
            </a:r>
            <a:r>
              <a:rPr lang="sk-SK" dirty="0"/>
              <a:t>y</a:t>
            </a:r>
            <a:endParaRPr dirty="0"/>
          </a:p>
        </p:txBody>
      </p:sp>
      <p:sp>
        <p:nvSpPr>
          <p:cNvPr id="222" name="Scrum projects make progress in a series of “sprints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84530" indent="-435609" defTabSz="448055">
              <a:spcBef>
                <a:spcPts val="1700"/>
              </a:spcBef>
              <a:defRPr sz="3528"/>
            </a:pPr>
            <a:r>
              <a:rPr dirty="0"/>
              <a:t>Scrum </a:t>
            </a:r>
            <a:r>
              <a:rPr lang="sk-SK" dirty="0"/>
              <a:t>projekty sa vyvíjajú v takzvaných </a:t>
            </a:r>
            <a:r>
              <a:rPr dirty="0"/>
              <a:t>“sprint</a:t>
            </a:r>
            <a:r>
              <a:rPr lang="sk-SK" dirty="0"/>
              <a:t>och</a:t>
            </a:r>
            <a:r>
              <a:rPr dirty="0"/>
              <a:t>”</a:t>
            </a:r>
          </a:p>
          <a:p>
            <a:pPr marL="1020572" lvl="1" indent="-435609" defTabSz="448055">
              <a:spcBef>
                <a:spcPts val="1700"/>
              </a:spcBef>
              <a:buClrTx/>
              <a:defRPr sz="3136"/>
            </a:pPr>
            <a:r>
              <a:rPr lang="sk-SK" dirty="0"/>
              <a:t>Analogické k iteráciam </a:t>
            </a:r>
            <a:r>
              <a:rPr dirty="0"/>
              <a:t>Extreme Programming</a:t>
            </a:r>
            <a:r>
              <a:rPr lang="sk-SK" dirty="0"/>
              <a:t>-u</a:t>
            </a:r>
            <a:endParaRPr dirty="0"/>
          </a:p>
          <a:p>
            <a:pPr marL="684530" indent="-435609" defTabSz="448055">
              <a:spcBef>
                <a:spcPts val="1700"/>
              </a:spcBef>
              <a:defRPr sz="3528"/>
            </a:pPr>
            <a:r>
              <a:rPr lang="sk-SK" dirty="0"/>
              <a:t>Typická dĺžka iterácie je 2-4 týždne, teda maximálne mesiac</a:t>
            </a:r>
            <a:endParaRPr dirty="0"/>
          </a:p>
          <a:p>
            <a:pPr marL="684530" indent="-435609" defTabSz="448055">
              <a:spcBef>
                <a:spcPts val="1700"/>
              </a:spcBef>
              <a:defRPr sz="3528"/>
            </a:pPr>
            <a:r>
              <a:rPr lang="sk-SK" dirty="0"/>
              <a:t>Konštantné trvanie vedie k lepšiemu rytmu</a:t>
            </a:r>
            <a:endParaRPr dirty="0"/>
          </a:p>
          <a:p>
            <a:pPr marL="684530" indent="-435609" defTabSz="448055">
              <a:spcBef>
                <a:spcPts val="1700"/>
              </a:spcBef>
              <a:defRPr sz="3528"/>
            </a:pPr>
            <a:r>
              <a:rPr lang="sk-SK" dirty="0"/>
              <a:t>Dizajn, vývoj a testovanie produktu prebieha počas sprintu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equential vs. overlapping development"/>
          <p:cNvSpPr txBox="1">
            <a:spLocks noGrp="1"/>
          </p:cNvSpPr>
          <p:nvPr>
            <p:ph type="title"/>
          </p:nvPr>
        </p:nvSpPr>
        <p:spPr>
          <a:xfrm>
            <a:off x="324332" y="63500"/>
            <a:ext cx="9461500" cy="17526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70000"/>
              </a:lnSpc>
            </a:lvl1pPr>
          </a:lstStyle>
          <a:p>
            <a:r>
              <a:rPr lang="sk-SK" dirty="0"/>
              <a:t>Sekvenčný</a:t>
            </a:r>
            <a:r>
              <a:rPr dirty="0"/>
              <a:t> vs. </a:t>
            </a:r>
            <a:r>
              <a:rPr lang="sk-SK" dirty="0"/>
              <a:t>Prekrývajúci sa vývoj</a:t>
            </a:r>
            <a:endParaRPr dirty="0"/>
          </a:p>
        </p:txBody>
      </p:sp>
      <p:pic>
        <p:nvPicPr>
          <p:cNvPr id="22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5499100"/>
            <a:ext cx="6254750" cy="99695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Line"/>
          <p:cNvSpPr/>
          <p:nvPr/>
        </p:nvSpPr>
        <p:spPr>
          <a:xfrm>
            <a:off x="1524000" y="2857500"/>
            <a:ext cx="7315223" cy="12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>
            <a:off x="1549400" y="6438900"/>
            <a:ext cx="7315223" cy="128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Source: “The New New Product Development Game” by Takeuchi and Nonaka. Harvard Business Review, January 1986."/>
          <p:cNvSpPr txBox="1"/>
          <p:nvPr/>
        </p:nvSpPr>
        <p:spPr>
          <a:xfrm>
            <a:off x="954204" y="6781885"/>
            <a:ext cx="5041903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/>
            </a:pPr>
            <a:r>
              <a:rPr lang="sk-SK" dirty="0"/>
              <a:t>Zdroj</a:t>
            </a:r>
            <a:r>
              <a:rPr dirty="0"/>
              <a:t>: “The New </a:t>
            </a:r>
            <a:r>
              <a:rPr dirty="0" err="1"/>
              <a:t>New</a:t>
            </a:r>
            <a:r>
              <a:rPr dirty="0"/>
              <a:t> Product Development Game” </a:t>
            </a:r>
            <a:r>
              <a:rPr lang="sk-SK" dirty="0"/>
              <a:t>od</a:t>
            </a:r>
            <a:r>
              <a:rPr dirty="0"/>
              <a:t> Takeuchi a Nonaka. </a:t>
            </a:r>
            <a:r>
              <a:rPr i="1" dirty="0"/>
              <a:t>Harvard Business Review,</a:t>
            </a:r>
            <a:r>
              <a:rPr dirty="0"/>
              <a:t> </a:t>
            </a:r>
            <a:r>
              <a:rPr lang="sk-SK" dirty="0"/>
              <a:t>Január</a:t>
            </a:r>
            <a:r>
              <a:rPr dirty="0"/>
              <a:t> 1986.</a:t>
            </a:r>
          </a:p>
        </p:txBody>
      </p:sp>
      <p:sp>
        <p:nvSpPr>
          <p:cNvPr id="229" name="Rounded Rectangle"/>
          <p:cNvSpPr/>
          <p:nvPr/>
        </p:nvSpPr>
        <p:spPr>
          <a:xfrm>
            <a:off x="1295400" y="3162300"/>
            <a:ext cx="4140200" cy="1231900"/>
          </a:xfrm>
          <a:prstGeom prst="roundRect">
            <a:avLst>
              <a:gd name="adj" fmla="val 24742"/>
            </a:avLst>
          </a:prstGeom>
          <a:blipFill>
            <a:blip r:embed="rId3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Rounded Rectangle"/>
          <p:cNvSpPr/>
          <p:nvPr/>
        </p:nvSpPr>
        <p:spPr>
          <a:xfrm>
            <a:off x="5003800" y="4076700"/>
            <a:ext cx="4140200" cy="1231900"/>
          </a:xfrm>
          <a:prstGeom prst="roundRect">
            <a:avLst>
              <a:gd name="adj" fmla="val 24742"/>
            </a:avLst>
          </a:prstGeom>
          <a:blipFill>
            <a:blip r:embed="rId4"/>
          </a:blipFill>
          <a:ln w="25400">
            <a:solidFill>
              <a:srgbClr val="10612B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1" name="Rather than doing all of one thing at a time..."/>
          <p:cNvSpPr txBox="1"/>
          <p:nvPr/>
        </p:nvSpPr>
        <p:spPr>
          <a:xfrm>
            <a:off x="1422882" y="3289300"/>
            <a:ext cx="387350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Radšej ako robiť všetko naraz</a:t>
            </a:r>
            <a:r>
              <a:rPr dirty="0"/>
              <a:t>...</a:t>
            </a:r>
          </a:p>
        </p:txBody>
      </p:sp>
      <p:sp>
        <p:nvSpPr>
          <p:cNvPr id="232" name="...Scrum teams do a little of everything all the time"/>
          <p:cNvSpPr txBox="1"/>
          <p:nvPr/>
        </p:nvSpPr>
        <p:spPr>
          <a:xfrm>
            <a:off x="5055082" y="4203700"/>
            <a:ext cx="402590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FFFFFF"/>
                </a:solidFill>
              </a:defRPr>
            </a:lvl1pPr>
          </a:lstStyle>
          <a:p>
            <a:r>
              <a:rPr dirty="0"/>
              <a:t>...Scrum </a:t>
            </a:r>
            <a:r>
              <a:rPr lang="sk-SK" dirty="0"/>
              <a:t>tími robia zo všetkého trochu</a:t>
            </a:r>
            <a:endParaRPr dirty="0"/>
          </a:p>
        </p:txBody>
      </p:sp>
      <p:grpSp>
        <p:nvGrpSpPr>
          <p:cNvPr id="235" name="Requirements"/>
          <p:cNvGrpSpPr/>
          <p:nvPr/>
        </p:nvGrpSpPr>
        <p:grpSpPr>
          <a:xfrm>
            <a:off x="736600" y="1955800"/>
            <a:ext cx="1968500" cy="596900"/>
            <a:chOff x="0" y="0"/>
            <a:chExt cx="1968500" cy="596900"/>
          </a:xfrm>
        </p:grpSpPr>
        <p:sp>
          <p:nvSpPr>
            <p:cNvPr id="233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FF99C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Requirements"/>
            <p:cNvSpPr txBox="1"/>
            <p:nvPr/>
          </p:nvSpPr>
          <p:spPr>
            <a:xfrm>
              <a:off x="0" y="98396"/>
              <a:ext cx="19685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Požiadavky</a:t>
              </a:r>
              <a:endParaRPr dirty="0"/>
            </a:p>
          </p:txBody>
        </p:sp>
      </p:grpSp>
      <p:grpSp>
        <p:nvGrpSpPr>
          <p:cNvPr id="238" name="Design"/>
          <p:cNvGrpSpPr/>
          <p:nvPr/>
        </p:nvGrpSpPr>
        <p:grpSpPr>
          <a:xfrm>
            <a:off x="2895600" y="1955800"/>
            <a:ext cx="1968500" cy="596900"/>
            <a:chOff x="0" y="0"/>
            <a:chExt cx="1968500" cy="596900"/>
          </a:xfrm>
        </p:grpSpPr>
        <p:sp>
          <p:nvSpPr>
            <p:cNvPr id="236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01FF01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Design"/>
            <p:cNvSpPr txBox="1"/>
            <p:nvPr/>
          </p:nvSpPr>
          <p:spPr>
            <a:xfrm>
              <a:off x="0" y="98396"/>
              <a:ext cx="19685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Dizajn</a:t>
              </a:r>
              <a:endParaRPr dirty="0"/>
            </a:p>
          </p:txBody>
        </p:sp>
      </p:grpSp>
      <p:grpSp>
        <p:nvGrpSpPr>
          <p:cNvPr id="241" name="Code"/>
          <p:cNvGrpSpPr/>
          <p:nvPr/>
        </p:nvGrpSpPr>
        <p:grpSpPr>
          <a:xfrm>
            <a:off x="4914900" y="1955800"/>
            <a:ext cx="2298700" cy="596900"/>
            <a:chOff x="-79476" y="0"/>
            <a:chExt cx="2159000" cy="59690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00CC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Code"/>
            <p:cNvSpPr txBox="1"/>
            <p:nvPr/>
          </p:nvSpPr>
          <p:spPr>
            <a:xfrm>
              <a:off x="-79476" y="88841"/>
              <a:ext cx="21590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Programovanie</a:t>
              </a:r>
              <a:endParaRPr dirty="0"/>
            </a:p>
          </p:txBody>
        </p:sp>
      </p:grpSp>
      <p:grpSp>
        <p:nvGrpSpPr>
          <p:cNvPr id="244" name="Test"/>
          <p:cNvGrpSpPr/>
          <p:nvPr/>
        </p:nvGrpSpPr>
        <p:grpSpPr>
          <a:xfrm>
            <a:off x="7213600" y="1955800"/>
            <a:ext cx="1968500" cy="596900"/>
            <a:chOff x="0" y="0"/>
            <a:chExt cx="1968500" cy="596900"/>
          </a:xfrm>
        </p:grpSpPr>
        <p:sp>
          <p:nvSpPr>
            <p:cNvPr id="242" name="Rectangle"/>
            <p:cNvSpPr/>
            <p:nvPr/>
          </p:nvSpPr>
          <p:spPr>
            <a:xfrm>
              <a:off x="0" y="0"/>
              <a:ext cx="1968500" cy="596900"/>
            </a:xfrm>
            <a:prstGeom prst="rect">
              <a:avLst/>
            </a:prstGeom>
            <a:solidFill>
              <a:srgbClr val="3366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Test"/>
            <p:cNvSpPr txBox="1"/>
            <p:nvPr/>
          </p:nvSpPr>
          <p:spPr>
            <a:xfrm>
              <a:off x="0" y="98396"/>
              <a:ext cx="196850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Testovanie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o changes during a spr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Žiadne zmeny počas sprintu</a:t>
            </a:r>
            <a:endParaRPr dirty="0"/>
          </a:p>
        </p:txBody>
      </p:sp>
      <p:sp>
        <p:nvSpPr>
          <p:cNvPr id="247" name="Plan sprint durations around how long you can commit to keeping change out of the sprint"/>
          <p:cNvSpPr txBox="1">
            <a:spLocks noGrp="1"/>
          </p:cNvSpPr>
          <p:nvPr>
            <p:ph type="body" sz="quarter" idx="1"/>
          </p:nvPr>
        </p:nvSpPr>
        <p:spPr>
          <a:xfrm>
            <a:off x="342900" y="5410200"/>
            <a:ext cx="9461500" cy="1270000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Dĺžka sprintu by sa mala odvíjať od toho ako dlho je možné vydžať bez zmeny</a:t>
            </a:r>
            <a:endParaRPr dirty="0"/>
          </a:p>
        </p:txBody>
      </p:sp>
      <p:pic>
        <p:nvPicPr>
          <p:cNvPr id="248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0000">
            <a:off x="826578" y="1751720"/>
            <a:ext cx="1816102" cy="1385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Group"/>
          <p:cNvGrpSpPr/>
          <p:nvPr/>
        </p:nvGrpSpPr>
        <p:grpSpPr>
          <a:xfrm>
            <a:off x="2794000" y="1881926"/>
            <a:ext cx="3975100" cy="3060702"/>
            <a:chOff x="0" y="0"/>
            <a:chExt cx="3975100" cy="3060701"/>
          </a:xfrm>
        </p:grpSpPr>
        <p:pic>
          <p:nvPicPr>
            <p:cNvPr id="249" name="droppedImage.pdf" descr="dropped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975100" cy="3060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Rectangle"/>
            <p:cNvSpPr/>
            <p:nvPr/>
          </p:nvSpPr>
          <p:spPr>
            <a:xfrm>
              <a:off x="355600" y="404073"/>
              <a:ext cx="3263900" cy="223520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54" name="Group"/>
          <p:cNvGrpSpPr/>
          <p:nvPr/>
        </p:nvGrpSpPr>
        <p:grpSpPr>
          <a:xfrm>
            <a:off x="3755795" y="2324099"/>
            <a:ext cx="2060809" cy="2171703"/>
            <a:chOff x="0" y="0"/>
            <a:chExt cx="2060807" cy="2171702"/>
          </a:xfrm>
        </p:grpSpPr>
        <p:pic>
          <p:nvPicPr>
            <p:cNvPr id="252" name="sprint.gif" descr="sprint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3581"/>
              <a:ext cx="2060808" cy="1728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daily_scrum.gif" descr="daily_scrum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100" y="0"/>
              <a:ext cx="988821" cy="79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5" name="Change"/>
          <p:cNvSpPr txBox="1"/>
          <p:nvPr/>
        </p:nvSpPr>
        <p:spPr>
          <a:xfrm>
            <a:off x="557787" y="2471207"/>
            <a:ext cx="121507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sk-SK" dirty="0"/>
              <a:t>Zmena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Scrum framework</a:t>
            </a:r>
          </a:p>
        </p:txBody>
      </p:sp>
      <p:grpSp>
        <p:nvGrpSpPr>
          <p:cNvPr id="266" name="Group"/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258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9" name="Product owner…"/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dirty="0"/>
                <a:t>Product owner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dirty="0"/>
                <a:t>ScrumMaster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dirty="0"/>
                <a:t>T</a:t>
              </a:r>
              <a:r>
                <a:rPr lang="sk-SK" dirty="0"/>
                <a:t>í</a:t>
              </a:r>
              <a:r>
                <a:rPr dirty="0"/>
                <a:t>m</a:t>
              </a:r>
            </a:p>
          </p:txBody>
        </p:sp>
        <p:sp>
          <p:nvSpPr>
            <p:cNvPr id="260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1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3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4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5" name="Rol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Role</a:t>
              </a:r>
            </a:p>
          </p:txBody>
        </p:sp>
      </p:grpSp>
      <p:grpSp>
        <p:nvGrpSpPr>
          <p:cNvPr id="275" name="Group"/>
          <p:cNvGrpSpPr/>
          <p:nvPr/>
        </p:nvGrpSpPr>
        <p:grpSpPr>
          <a:xfrm>
            <a:off x="3162298" y="2692398"/>
            <a:ext cx="4140203" cy="2527302"/>
            <a:chOff x="-1" y="-1"/>
            <a:chExt cx="4140202" cy="2527301"/>
          </a:xfrm>
        </p:grpSpPr>
        <p:sp>
          <p:nvSpPr>
            <p:cNvPr id="267" name="Rounded Rectangle"/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8" name="Sprint planning…"/>
            <p:cNvSpPr txBox="1"/>
            <p:nvPr/>
          </p:nvSpPr>
          <p:spPr>
            <a:xfrm>
              <a:off x="152882" y="622300"/>
              <a:ext cx="3936518" cy="179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Plánovanie sprintu</a:t>
              </a:r>
              <a:endParaRPr dirty="0"/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Revízia sprintu</a:t>
              </a:r>
              <a:endParaRPr dirty="0"/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Retrospektíva</a:t>
              </a:r>
              <a:endParaRPr dirty="0"/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Denné scrum stretnutie</a:t>
              </a:r>
              <a:endParaRPr dirty="0"/>
            </a:p>
          </p:txBody>
        </p:sp>
        <p:sp>
          <p:nvSpPr>
            <p:cNvPr id="269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0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1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2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3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4" name="Ceremoni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Udalosti</a:t>
              </a:r>
              <a:endParaRPr dirty="0"/>
            </a:p>
          </p:txBody>
        </p:sp>
      </p:grpSp>
      <p:grpSp>
        <p:nvGrpSpPr>
          <p:cNvPr id="284" name="Group"/>
          <p:cNvGrpSpPr/>
          <p:nvPr/>
        </p:nvGrpSpPr>
        <p:grpSpPr>
          <a:xfrm>
            <a:off x="5105398" y="5105398"/>
            <a:ext cx="4140203" cy="2044702"/>
            <a:chOff x="-1" y="-1"/>
            <a:chExt cx="4140202" cy="2044701"/>
          </a:xfrm>
        </p:grpSpPr>
        <p:sp>
          <p:nvSpPr>
            <p:cNvPr id="276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Product backlog…"/>
            <p:cNvSpPr txBox="1"/>
            <p:nvPr/>
          </p:nvSpPr>
          <p:spPr>
            <a:xfrm>
              <a:off x="152882" y="622300"/>
              <a:ext cx="3771902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dirty="0"/>
                <a:t>Product backlog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dirty="0"/>
                <a:t>Sprint backlog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dirty="0"/>
                <a:t>Burndown </a:t>
              </a:r>
              <a:r>
                <a:rPr lang="sk-SK" dirty="0"/>
                <a:t>graf</a:t>
              </a:r>
              <a:endParaRPr dirty="0"/>
            </a:p>
          </p:txBody>
        </p:sp>
        <p:sp>
          <p:nvSpPr>
            <p:cNvPr id="278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1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2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3" name="Artifact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Artefakty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Scrum framework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3162298" y="2692398"/>
            <a:ext cx="4140203" cy="2527302"/>
            <a:chOff x="-1" y="-1"/>
            <a:chExt cx="4140202" cy="2527301"/>
          </a:xfrm>
        </p:grpSpPr>
        <p:sp>
          <p:nvSpPr>
            <p:cNvPr id="287" name="Rounded Rectangle"/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Sprint planning…"/>
            <p:cNvSpPr txBox="1"/>
            <p:nvPr/>
          </p:nvSpPr>
          <p:spPr>
            <a:xfrm>
              <a:off x="152882" y="622300"/>
              <a:ext cx="3936517" cy="179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Plánovanie sprintu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Revízia sprintu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Retrospektíva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Denné scrum stretnutie</a:t>
              </a:r>
            </a:p>
          </p:txBody>
        </p:sp>
        <p:sp>
          <p:nvSpPr>
            <p:cNvPr id="289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1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3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4" name="Ceremoni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Udalosti</a:t>
              </a:r>
              <a:endParaRPr dirty="0"/>
            </a:p>
          </p:txBody>
        </p:sp>
      </p:grpSp>
      <p:sp>
        <p:nvSpPr>
          <p:cNvPr id="296" name="Rounded Rectangle"/>
          <p:cNvSpPr/>
          <p:nvPr/>
        </p:nvSpPr>
        <p:spPr>
          <a:xfrm>
            <a:off x="5118100" y="5105400"/>
            <a:ext cx="4127500" cy="2044700"/>
          </a:xfrm>
          <a:prstGeom prst="roundRect">
            <a:avLst>
              <a:gd name="adj" fmla="val 14907"/>
            </a:avLst>
          </a:prstGeom>
          <a:solidFill>
            <a:srgbClr val="EBEBEB"/>
          </a:solidFill>
          <a:ln w="25400">
            <a:solidFill>
              <a:srgbClr val="C0C0C0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Product backlog…"/>
          <p:cNvSpPr txBox="1"/>
          <p:nvPr/>
        </p:nvSpPr>
        <p:spPr>
          <a:xfrm>
            <a:off x="5258282" y="5727700"/>
            <a:ext cx="3771902" cy="137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 algn="l">
              <a:lnSpc>
                <a:spcPts val="3300"/>
              </a:lnSpc>
              <a:buClr>
                <a:srgbClr val="C0C0C0"/>
              </a:buClr>
              <a:buSzPct val="125000"/>
              <a:buChar char="•"/>
              <a:tabLst>
                <a:tab pos="1066800" algn="l"/>
              </a:tabLst>
              <a:defRPr sz="2800">
                <a:solidFill>
                  <a:srgbClr val="C0C0C0"/>
                </a:solidFill>
              </a:defRPr>
            </a:pPr>
            <a:r>
              <a:rPr lang="en-US" dirty="0"/>
              <a:t>Product backlog</a:t>
            </a:r>
          </a:p>
          <a:p>
            <a:pPr marL="228600" indent="-228600" algn="l">
              <a:lnSpc>
                <a:spcPts val="3300"/>
              </a:lnSpc>
              <a:buClr>
                <a:srgbClr val="C0C0C0"/>
              </a:buClr>
              <a:buSzPct val="125000"/>
              <a:buChar char="•"/>
              <a:tabLst>
                <a:tab pos="1066800" algn="l"/>
              </a:tabLst>
              <a:defRPr sz="2800">
                <a:solidFill>
                  <a:srgbClr val="C0C0C0"/>
                </a:solidFill>
              </a:defRPr>
            </a:pPr>
            <a:r>
              <a:rPr lang="en-US" dirty="0"/>
              <a:t>Sprint backlog</a:t>
            </a:r>
          </a:p>
          <a:p>
            <a:pPr marL="228600" indent="-228600" algn="l">
              <a:lnSpc>
                <a:spcPts val="3300"/>
              </a:lnSpc>
              <a:buClr>
                <a:srgbClr val="C0C0C0"/>
              </a:buClr>
              <a:buSzPct val="125000"/>
              <a:buChar char="•"/>
              <a:tabLst>
                <a:tab pos="1066800" algn="l"/>
              </a:tabLst>
              <a:defRPr sz="2800">
                <a:solidFill>
                  <a:srgbClr val="C0C0C0"/>
                </a:solidFill>
              </a:defRPr>
            </a:pPr>
            <a:r>
              <a:rPr lang="en-US" dirty="0"/>
              <a:t>Burndown </a:t>
            </a:r>
            <a:r>
              <a:rPr lang="en-US" dirty="0" err="1"/>
              <a:t>graf</a:t>
            </a:r>
            <a:endParaRPr lang="en-US" dirty="0"/>
          </a:p>
        </p:txBody>
      </p:sp>
      <p:sp>
        <p:nvSpPr>
          <p:cNvPr id="298" name="Rectangle"/>
          <p:cNvSpPr/>
          <p:nvPr/>
        </p:nvSpPr>
        <p:spPr>
          <a:xfrm>
            <a:off x="5588000" y="5105400"/>
            <a:ext cx="1905000" cy="5969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9" name="Shape"/>
          <p:cNvSpPr/>
          <p:nvPr/>
        </p:nvSpPr>
        <p:spPr>
          <a:xfrm rot="10800000">
            <a:off x="7378699" y="52451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0" name="Shape"/>
          <p:cNvSpPr/>
          <p:nvPr/>
        </p:nvSpPr>
        <p:spPr>
          <a:xfrm>
            <a:off x="5105399" y="51053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1" name="Rectangle"/>
          <p:cNvSpPr/>
          <p:nvPr/>
        </p:nvSpPr>
        <p:spPr>
          <a:xfrm>
            <a:off x="5105400" y="5448300"/>
            <a:ext cx="622300" cy="2540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2" name="Rectangle"/>
          <p:cNvSpPr/>
          <p:nvPr/>
        </p:nvSpPr>
        <p:spPr>
          <a:xfrm>
            <a:off x="7251700" y="5105400"/>
            <a:ext cx="622300" cy="254000"/>
          </a:xfrm>
          <a:prstGeom prst="rect">
            <a:avLst/>
          </a:prstGeom>
          <a:solidFill>
            <a:srgbClr val="C0C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3" name="Artifacts"/>
          <p:cNvSpPr txBox="1"/>
          <p:nvPr/>
        </p:nvSpPr>
        <p:spPr>
          <a:xfrm>
            <a:off x="5270982" y="5118100"/>
            <a:ext cx="2120902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800"/>
              </a:lnSpc>
              <a:tabLst>
                <a:tab pos="10668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Artefakty</a:t>
            </a:r>
            <a:endParaRPr dirty="0"/>
          </a:p>
        </p:txBody>
      </p:sp>
      <p:grpSp>
        <p:nvGrpSpPr>
          <p:cNvPr id="312" name="Group"/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304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Product owner…"/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cs-CZ" dirty="0"/>
                <a:t>Product owner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cs-CZ" dirty="0"/>
                <a:t>ScrumMaster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cs-CZ" dirty="0"/>
                <a:t>Tím</a:t>
              </a:r>
            </a:p>
          </p:txBody>
        </p:sp>
        <p:sp>
          <p:nvSpPr>
            <p:cNvPr id="306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7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8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9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0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Rol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Role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roduct own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 owner</a:t>
            </a:r>
          </a:p>
        </p:txBody>
      </p:sp>
      <p:sp>
        <p:nvSpPr>
          <p:cNvPr id="315" name="Define the features of the produc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>
              <a:spcBef>
                <a:spcPts val="1300"/>
              </a:spcBef>
            </a:pPr>
            <a:r>
              <a:rPr lang="sk-SK" dirty="0"/>
              <a:t>Definuje vlastnosti produktu</a:t>
            </a:r>
          </a:p>
          <a:p>
            <a:pPr>
              <a:spcBef>
                <a:spcPts val="1300"/>
              </a:spcBef>
            </a:pPr>
            <a:r>
              <a:rPr lang="sk-SK" dirty="0"/>
              <a:t>Rozhoduje</a:t>
            </a:r>
            <a:r>
              <a:rPr lang="en-US" dirty="0"/>
              <a:t> o d</a:t>
            </a:r>
            <a:r>
              <a:rPr lang="sk-SK" dirty="0"/>
              <a:t>átume vydania a obsahu</a:t>
            </a:r>
            <a:endParaRPr dirty="0"/>
          </a:p>
          <a:p>
            <a:pPr>
              <a:spcBef>
                <a:spcPts val="1300"/>
              </a:spcBef>
            </a:pPr>
            <a:r>
              <a:rPr lang="sk-SK" dirty="0"/>
              <a:t>Zodpovedný za návratnosť investície</a:t>
            </a:r>
            <a:r>
              <a:rPr dirty="0"/>
              <a:t>(ROI)</a:t>
            </a:r>
          </a:p>
          <a:p>
            <a:pPr>
              <a:spcBef>
                <a:spcPts val="1300"/>
              </a:spcBef>
            </a:pPr>
            <a:r>
              <a:rPr lang="sk-SK" dirty="0"/>
              <a:t>Prioritizácia vlastností produktu podľa ich tržnej hodnoty</a:t>
            </a:r>
            <a:endParaRPr dirty="0"/>
          </a:p>
          <a:p>
            <a:pPr>
              <a:spcBef>
                <a:spcPts val="1300"/>
              </a:spcBef>
            </a:pPr>
            <a:r>
              <a:rPr lang="sk-SK" dirty="0"/>
              <a:t>Podľa potreby upravuje vlastnosti a priority každej iterácie</a:t>
            </a:r>
            <a:r>
              <a:rPr dirty="0"/>
              <a:t> </a:t>
            </a:r>
          </a:p>
          <a:p>
            <a:pPr>
              <a:spcBef>
                <a:spcPts val="1300"/>
              </a:spcBef>
            </a:pPr>
            <a:r>
              <a:rPr lang="sk-SK" dirty="0"/>
              <a:t>Príjma a odmieta výsledky práce</a:t>
            </a:r>
            <a:endParaRPr dirty="0"/>
          </a:p>
        </p:txBody>
      </p:sp>
      <p:pic>
        <p:nvPicPr>
          <p:cNvPr id="316" name="bossman-product-M.png" descr="bossman-product-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11478"/>
            <a:ext cx="2438401" cy="1884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he ScrumMas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ScrumMaster</a:t>
            </a:r>
          </a:p>
        </p:txBody>
      </p:sp>
      <p:sp>
        <p:nvSpPr>
          <p:cNvPr id="319" name="Represents management to the projec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48228" indent="-399308" defTabSz="448055">
              <a:spcBef>
                <a:spcPts val="1000"/>
              </a:spcBef>
              <a:defRPr sz="3234"/>
            </a:pPr>
            <a:r>
              <a:rPr lang="sk-SK" dirty="0"/>
              <a:t>Reprezentuje manažment projektu</a:t>
            </a:r>
            <a:endParaRPr dirty="0"/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sk-SK" dirty="0"/>
              <a:t>Zodpovedný za dodržiavanie hodnôt a  pravidel Scrum-u</a:t>
            </a:r>
            <a:endParaRPr dirty="0"/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sk-SK" dirty="0"/>
              <a:t>Odstraňuje prekážky</a:t>
            </a:r>
            <a:endParaRPr dirty="0"/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sk-SK" dirty="0"/>
              <a:t>Zaisťuje, aby bol tím plne funkčný a produktívny</a:t>
            </a:r>
            <a:endParaRPr dirty="0"/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sk-SK" dirty="0"/>
              <a:t>Umožňuje úzku spoluprácu medzi rolami a funkciami</a:t>
            </a:r>
            <a:endParaRPr dirty="0"/>
          </a:p>
          <a:p>
            <a:pPr marL="648228" indent="-399308" defTabSz="448055">
              <a:spcBef>
                <a:spcPts val="1000"/>
              </a:spcBef>
              <a:defRPr sz="3234"/>
            </a:pPr>
            <a:r>
              <a:rPr lang="sk-SK" dirty="0"/>
              <a:t>Ochraňuje tím voči vonkajším vplyvom</a:t>
            </a:r>
            <a:endParaRPr dirty="0"/>
          </a:p>
        </p:txBody>
      </p:sp>
      <p:pic>
        <p:nvPicPr>
          <p:cNvPr id="320" name="coach-M.png" descr="coach-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375337"/>
            <a:ext cx="1828800" cy="1542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"/>
          <p:cNvSpPr/>
          <p:nvPr/>
        </p:nvSpPr>
        <p:spPr>
          <a:xfrm>
            <a:off x="2794000" y="4445000"/>
            <a:ext cx="4572000" cy="1841500"/>
          </a:xfrm>
          <a:prstGeom prst="roundRect">
            <a:avLst>
              <a:gd name="adj" fmla="val 16552"/>
            </a:avLst>
          </a:prstGeom>
          <a:solidFill>
            <a:srgbClr val="F4F4F4"/>
          </a:solidFill>
          <a:ln w="50800">
            <a:solidFill>
              <a:srgbClr val="921100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" name="&lt;you&gt;…"/>
          <p:cNvSpPr txBox="1"/>
          <p:nvPr/>
        </p:nvSpPr>
        <p:spPr>
          <a:xfrm>
            <a:off x="3518196" y="5184458"/>
            <a:ext cx="3035302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dirty="0"/>
              <a:t>&lt;</a:t>
            </a:r>
            <a:r>
              <a:rPr lang="en-US" dirty="0" err="1"/>
              <a:t>Prezent</a:t>
            </a:r>
            <a:r>
              <a:rPr lang="sk-SK" dirty="0"/>
              <a:t>ér</a:t>
            </a:r>
            <a:r>
              <a:rPr dirty="0"/>
              <a:t>&gt;</a:t>
            </a:r>
          </a:p>
          <a:p>
            <a:r>
              <a:rPr dirty="0"/>
              <a:t>&lt;</a:t>
            </a:r>
            <a:r>
              <a:rPr lang="sk-SK" dirty="0"/>
              <a:t>Dátum</a:t>
            </a:r>
            <a:r>
              <a:rPr dirty="0"/>
              <a:t>&gt;</a:t>
            </a:r>
          </a:p>
        </p:txBody>
      </p:sp>
      <p:sp>
        <p:nvSpPr>
          <p:cNvPr id="70" name="Rectangle"/>
          <p:cNvSpPr/>
          <p:nvPr/>
        </p:nvSpPr>
        <p:spPr>
          <a:xfrm>
            <a:off x="3263900" y="4457700"/>
            <a:ext cx="2362200" cy="647700"/>
          </a:xfrm>
          <a:prstGeom prst="rect">
            <a:avLst/>
          </a:pr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1" name="Shape"/>
          <p:cNvSpPr/>
          <p:nvPr/>
        </p:nvSpPr>
        <p:spPr>
          <a:xfrm rot="10800000">
            <a:off x="5575299" y="46482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" name="Shape"/>
          <p:cNvSpPr/>
          <p:nvPr/>
        </p:nvSpPr>
        <p:spPr>
          <a:xfrm>
            <a:off x="2781299" y="44322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" name="Rectangle"/>
          <p:cNvSpPr/>
          <p:nvPr/>
        </p:nvSpPr>
        <p:spPr>
          <a:xfrm>
            <a:off x="2781300" y="4876800"/>
            <a:ext cx="584200" cy="228600"/>
          </a:xfrm>
          <a:prstGeom prst="rect">
            <a:avLst/>
          </a:pr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4" name="Rectangle"/>
          <p:cNvSpPr/>
          <p:nvPr/>
        </p:nvSpPr>
        <p:spPr>
          <a:xfrm>
            <a:off x="5486400" y="4419600"/>
            <a:ext cx="584200" cy="241300"/>
          </a:xfrm>
          <a:prstGeom prst="rect">
            <a:avLst/>
          </a:prstGeom>
          <a:solidFill>
            <a:srgbClr val="9211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5" name="Presented by"/>
          <p:cNvSpPr txBox="1"/>
          <p:nvPr/>
        </p:nvSpPr>
        <p:spPr>
          <a:xfrm>
            <a:off x="3061181" y="4457700"/>
            <a:ext cx="2757727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4300"/>
              </a:lnSpc>
              <a:tabLst>
                <a:tab pos="1066800" algn="l"/>
              </a:tabLst>
              <a:defRPr sz="36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Prezentované</a:t>
            </a:r>
            <a:endParaRPr dirty="0"/>
          </a:p>
        </p:txBody>
      </p:sp>
      <p:sp>
        <p:nvSpPr>
          <p:cNvPr id="76" name="An Introduction to Scrum"/>
          <p:cNvSpPr txBox="1"/>
          <p:nvPr/>
        </p:nvSpPr>
        <p:spPr>
          <a:xfrm>
            <a:off x="2274878" y="2136086"/>
            <a:ext cx="5604098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400"/>
            </a:lvl1pPr>
          </a:lstStyle>
          <a:p>
            <a:r>
              <a:rPr lang="sk-SK" dirty="0"/>
              <a:t>Úvod do Scrumu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he te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Tím</a:t>
            </a:r>
            <a:endParaRPr dirty="0"/>
          </a:p>
        </p:txBody>
      </p:sp>
      <p:sp>
        <p:nvSpPr>
          <p:cNvPr id="323" name="Typically 5-9 people…"/>
          <p:cNvSpPr txBox="1">
            <a:spLocks noGrp="1"/>
          </p:cNvSpPr>
          <p:nvPr>
            <p:ph type="body" idx="1"/>
          </p:nvPr>
        </p:nvSpPr>
        <p:spPr>
          <a:xfrm>
            <a:off x="292100" y="1600200"/>
            <a:ext cx="9664700" cy="5080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86152" indent="-432152">
              <a:lnSpc>
                <a:spcPct val="90000"/>
              </a:lnSpc>
              <a:spcBef>
                <a:spcPts val="1400"/>
              </a:spcBef>
              <a:defRPr sz="3500"/>
            </a:pPr>
            <a:r>
              <a:rPr lang="sk-SK" dirty="0"/>
              <a:t>Obvykle</a:t>
            </a:r>
            <a:r>
              <a:rPr dirty="0"/>
              <a:t> 5-9 </a:t>
            </a:r>
            <a:r>
              <a:rPr lang="sk-SK" dirty="0"/>
              <a:t>ľudí</a:t>
            </a:r>
            <a:endParaRPr dirty="0"/>
          </a:p>
          <a:p>
            <a:pPr marL="686152" indent="-432152">
              <a:lnSpc>
                <a:spcPct val="90000"/>
              </a:lnSpc>
              <a:spcBef>
                <a:spcPts val="1400"/>
              </a:spcBef>
              <a:defRPr sz="3500"/>
            </a:pPr>
            <a:r>
              <a:rPr lang="sk-SK" dirty="0"/>
              <a:t>Multifunkčný</a:t>
            </a:r>
            <a:r>
              <a:rPr dirty="0"/>
              <a:t>:</a:t>
            </a:r>
          </a:p>
          <a:p>
            <a:pPr marL="1027508" lvl="1" indent="-430608">
              <a:lnSpc>
                <a:spcPct val="90000"/>
              </a:lnSpc>
              <a:spcBef>
                <a:spcPts val="1400"/>
              </a:spcBef>
              <a:buClrTx/>
              <a:defRPr sz="3100"/>
            </a:pPr>
            <a:r>
              <a:rPr lang="sk-SK" dirty="0"/>
              <a:t>Programatori</a:t>
            </a:r>
            <a:r>
              <a:rPr dirty="0"/>
              <a:t>, </a:t>
            </a:r>
            <a:r>
              <a:rPr lang="sk-SK" dirty="0"/>
              <a:t>testeri</a:t>
            </a:r>
            <a:r>
              <a:rPr dirty="0"/>
              <a:t>, </a:t>
            </a:r>
            <a:r>
              <a:rPr lang="sk-SK" dirty="0"/>
              <a:t>UX dizajnéri</a:t>
            </a:r>
            <a:r>
              <a:rPr dirty="0"/>
              <a:t>, </a:t>
            </a:r>
            <a:r>
              <a:rPr lang="sk-SK" dirty="0"/>
              <a:t>atď</a:t>
            </a:r>
            <a:r>
              <a:rPr dirty="0"/>
              <a:t>.</a:t>
            </a:r>
          </a:p>
          <a:p>
            <a:pPr marL="636763" indent="-382762">
              <a:lnSpc>
                <a:spcPct val="90000"/>
              </a:lnSpc>
              <a:spcBef>
                <a:spcPts val="1400"/>
              </a:spcBef>
              <a:defRPr sz="3100"/>
            </a:pPr>
            <a:r>
              <a:rPr lang="sk-SK" dirty="0"/>
              <a:t>Členovia by mali pracovať na plný úväzok</a:t>
            </a:r>
            <a:endParaRPr sz="3500" dirty="0"/>
          </a:p>
          <a:p>
            <a:pPr marL="1027508" lvl="1" indent="-430608">
              <a:lnSpc>
                <a:spcPct val="90000"/>
              </a:lnSpc>
              <a:spcBef>
                <a:spcPts val="1400"/>
              </a:spcBef>
              <a:buClrTx/>
              <a:defRPr sz="3100"/>
            </a:pPr>
            <a:r>
              <a:rPr lang="sk-SK" dirty="0"/>
              <a:t>S výnimkami</a:t>
            </a:r>
            <a:r>
              <a:rPr dirty="0"/>
              <a:t> (</a:t>
            </a:r>
            <a:r>
              <a:rPr lang="sk-SK" dirty="0"/>
              <a:t>napr. adminitrátor databáze</a:t>
            </a:r>
            <a:r>
              <a:rPr dirty="0"/>
              <a:t>)</a:t>
            </a:r>
          </a:p>
          <a:p>
            <a:pPr marL="686152" indent="-432152">
              <a:lnSpc>
                <a:spcPct val="90000"/>
              </a:lnSpc>
              <a:spcBef>
                <a:spcPts val="1400"/>
              </a:spcBef>
              <a:defRPr sz="3500"/>
            </a:pPr>
            <a:r>
              <a:rPr lang="sk-SK" dirty="0"/>
              <a:t>Tímy sa samoorganizujú</a:t>
            </a:r>
            <a:endParaRPr dirty="0"/>
          </a:p>
          <a:p>
            <a:pPr marL="1027508" lvl="1" indent="-430608">
              <a:lnSpc>
                <a:spcPct val="90000"/>
              </a:lnSpc>
              <a:spcBef>
                <a:spcPts val="1400"/>
              </a:spcBef>
              <a:buClrTx/>
              <a:defRPr sz="3100"/>
            </a:pPr>
            <a:r>
              <a:rPr lang="sk-SK" dirty="0"/>
              <a:t>Ideálne</a:t>
            </a:r>
            <a:r>
              <a:rPr dirty="0"/>
              <a:t>, </a:t>
            </a:r>
            <a:r>
              <a:rPr lang="sk-SK" dirty="0"/>
              <a:t>žiadne tituly, ale aj to je možnosť</a:t>
            </a:r>
            <a:endParaRPr dirty="0"/>
          </a:p>
          <a:p>
            <a:pPr marL="686152" indent="-432152">
              <a:lnSpc>
                <a:spcPct val="90000"/>
              </a:lnSpc>
              <a:spcBef>
                <a:spcPts val="1400"/>
              </a:spcBef>
              <a:defRPr sz="3500"/>
            </a:pPr>
            <a:r>
              <a:rPr lang="sk-SK" dirty="0"/>
              <a:t>Členstvo v tíme sa môže meniť len medzi sprintami</a:t>
            </a:r>
            <a:endParaRPr dirty="0"/>
          </a:p>
        </p:txBody>
      </p:sp>
      <p:grpSp>
        <p:nvGrpSpPr>
          <p:cNvPr id="335" name="Group"/>
          <p:cNvGrpSpPr/>
          <p:nvPr/>
        </p:nvGrpSpPr>
        <p:grpSpPr>
          <a:xfrm>
            <a:off x="6548118" y="579120"/>
            <a:ext cx="2705102" cy="2137693"/>
            <a:chOff x="0" y="0"/>
            <a:chExt cx="2705100" cy="2137691"/>
          </a:xfrm>
        </p:grpSpPr>
        <p:pic>
          <p:nvPicPr>
            <p:cNvPr id="324" name="hacker-dude-S.png" descr="hacker-dude-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615" y="719160"/>
              <a:ext cx="804934" cy="699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4" name="Group"/>
            <p:cNvGrpSpPr/>
            <p:nvPr/>
          </p:nvGrpSpPr>
          <p:grpSpPr>
            <a:xfrm>
              <a:off x="0" y="0"/>
              <a:ext cx="2705101" cy="2137693"/>
              <a:chOff x="0" y="0"/>
              <a:chExt cx="2705100" cy="2137692"/>
            </a:xfrm>
          </p:grpSpPr>
          <p:grpSp>
            <p:nvGrpSpPr>
              <p:cNvPr id="328" name="Group"/>
              <p:cNvGrpSpPr/>
              <p:nvPr/>
            </p:nvGrpSpPr>
            <p:grpSpPr>
              <a:xfrm>
                <a:off x="0" y="0"/>
                <a:ext cx="2705101" cy="699371"/>
                <a:chOff x="0" y="0"/>
                <a:chExt cx="2705101" cy="699370"/>
              </a:xfrm>
            </p:grpSpPr>
            <p:pic>
              <p:nvPicPr>
                <p:cNvPr id="325" name="blue-blonde-S.png" descr="blue-blonde-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26" name="blue-brunette-S.png" descr="blue-brunette-S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0083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27" name="blue-blonde-S.png" descr="blue-blonde-S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0167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329" name="blue-guy-S.png" descr="blue-guy-S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20" y="745552"/>
                <a:ext cx="804934" cy="6597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333" name="Group"/>
              <p:cNvGrpSpPr/>
              <p:nvPr/>
            </p:nvGrpSpPr>
            <p:grpSpPr>
              <a:xfrm>
                <a:off x="0" y="1438322"/>
                <a:ext cx="2705101" cy="699371"/>
                <a:chOff x="0" y="0"/>
                <a:chExt cx="2705101" cy="699370"/>
              </a:xfrm>
            </p:grpSpPr>
            <p:pic>
              <p:nvPicPr>
                <p:cNvPr id="330" name="blue-guy-S.png" descr="blue-guy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" y="26391"/>
                  <a:ext cx="804935" cy="6597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31" name="coach-S.png" descr="coach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0167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32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50083" y="-1"/>
                  <a:ext cx="804935" cy="6993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roup"/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337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Product owner…"/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Product owner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ScrumMaster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Tím</a:t>
              </a:r>
            </a:p>
          </p:txBody>
        </p:sp>
        <p:sp>
          <p:nvSpPr>
            <p:cNvPr id="339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0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1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2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3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4" name="Rol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Role</a:t>
              </a:r>
            </a:p>
          </p:txBody>
        </p:sp>
      </p:grpSp>
      <p:sp>
        <p:nvSpPr>
          <p:cNvPr id="346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Scrum framework</a:t>
            </a:r>
          </a:p>
        </p:txBody>
      </p:sp>
      <p:grpSp>
        <p:nvGrpSpPr>
          <p:cNvPr id="355" name="Group"/>
          <p:cNvGrpSpPr/>
          <p:nvPr/>
        </p:nvGrpSpPr>
        <p:grpSpPr>
          <a:xfrm>
            <a:off x="5105398" y="5105398"/>
            <a:ext cx="4140203" cy="2044702"/>
            <a:chOff x="-1" y="-1"/>
            <a:chExt cx="4140202" cy="2044701"/>
          </a:xfrm>
        </p:grpSpPr>
        <p:sp>
          <p:nvSpPr>
            <p:cNvPr id="347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Product backlog…"/>
            <p:cNvSpPr txBox="1"/>
            <p:nvPr/>
          </p:nvSpPr>
          <p:spPr>
            <a:xfrm>
              <a:off x="152882" y="622300"/>
              <a:ext cx="3771902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en-US" dirty="0"/>
                <a:t>Product backlog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en-US" dirty="0"/>
                <a:t>Sprint backlog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en-US" dirty="0"/>
                <a:t>Burndown </a:t>
              </a:r>
              <a:r>
                <a:rPr lang="en-US" dirty="0" err="1"/>
                <a:t>graf</a:t>
              </a:r>
              <a:endParaRPr lang="en-US" dirty="0"/>
            </a:p>
          </p:txBody>
        </p:sp>
        <p:sp>
          <p:nvSpPr>
            <p:cNvPr id="349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0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1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2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3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4" name="Artifact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Artefakty</a:t>
              </a:r>
              <a:endParaRPr dirty="0"/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2997200" y="2645797"/>
            <a:ext cx="4203701" cy="2527302"/>
            <a:chOff x="-1" y="-1"/>
            <a:chExt cx="4203700" cy="2527301"/>
          </a:xfrm>
        </p:grpSpPr>
        <p:sp>
          <p:nvSpPr>
            <p:cNvPr id="356" name="Rounded Rectangle"/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print planning…"/>
            <p:cNvSpPr txBox="1"/>
            <p:nvPr/>
          </p:nvSpPr>
          <p:spPr>
            <a:xfrm>
              <a:off x="152882" y="622300"/>
              <a:ext cx="4050817" cy="179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Plánovanie sprintu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Revízia sprintu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Retrospektíva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Denné scrum stretnutie</a:t>
              </a:r>
            </a:p>
          </p:txBody>
        </p:sp>
        <p:sp>
          <p:nvSpPr>
            <p:cNvPr id="358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9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0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1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2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3" name="Ceremoni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Udalosti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ounded Rectangle"/>
          <p:cNvSpPr/>
          <p:nvPr/>
        </p:nvSpPr>
        <p:spPr>
          <a:xfrm>
            <a:off x="2463800" y="901700"/>
            <a:ext cx="5092700" cy="6019800"/>
          </a:xfrm>
          <a:prstGeom prst="roundRect">
            <a:avLst>
              <a:gd name="adj" fmla="val 5985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7" name="Rectangle"/>
          <p:cNvSpPr/>
          <p:nvPr/>
        </p:nvSpPr>
        <p:spPr>
          <a:xfrm>
            <a:off x="2933700" y="901700"/>
            <a:ext cx="3492500" cy="5969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8" name="Shape"/>
          <p:cNvSpPr/>
          <p:nvPr/>
        </p:nvSpPr>
        <p:spPr>
          <a:xfrm>
            <a:off x="2451099" y="9016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2451100" y="1244600"/>
            <a:ext cx="622300" cy="2540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72" name="Group"/>
          <p:cNvGrpSpPr/>
          <p:nvPr/>
        </p:nvGrpSpPr>
        <p:grpSpPr>
          <a:xfrm>
            <a:off x="6235699" y="901700"/>
            <a:ext cx="622303" cy="596902"/>
            <a:chOff x="0" y="0"/>
            <a:chExt cx="622301" cy="596901"/>
          </a:xfrm>
        </p:grpSpPr>
        <p:sp>
          <p:nvSpPr>
            <p:cNvPr id="370" name="Shape"/>
            <p:cNvSpPr/>
            <p:nvPr/>
          </p:nvSpPr>
          <p:spPr>
            <a:xfrm rot="10800000">
              <a:off x="127000" y="139700"/>
              <a:ext cx="495302" cy="45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1" name="Rectangle"/>
            <p:cNvSpPr/>
            <p:nvPr/>
          </p:nvSpPr>
          <p:spPr>
            <a:xfrm>
              <a:off x="-1" y="0"/>
              <a:ext cx="622302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73" name="Sprint planning meeting"/>
          <p:cNvSpPr txBox="1"/>
          <p:nvPr/>
        </p:nvSpPr>
        <p:spPr>
          <a:xfrm>
            <a:off x="2616682" y="901700"/>
            <a:ext cx="4075948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3800"/>
              </a:lnSpc>
              <a:tabLst>
                <a:tab pos="10668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Plánovanie sprintu</a:t>
            </a:r>
            <a:endParaRPr dirty="0"/>
          </a:p>
        </p:txBody>
      </p:sp>
      <p:grpSp>
        <p:nvGrpSpPr>
          <p:cNvPr id="380" name="Group"/>
          <p:cNvGrpSpPr/>
          <p:nvPr/>
        </p:nvGrpSpPr>
        <p:grpSpPr>
          <a:xfrm>
            <a:off x="2717798" y="1701799"/>
            <a:ext cx="4660902" cy="1866902"/>
            <a:chOff x="-1" y="0"/>
            <a:chExt cx="4660901" cy="1866901"/>
          </a:xfrm>
        </p:grpSpPr>
        <p:sp>
          <p:nvSpPr>
            <p:cNvPr id="374" name="Rounded Rectangle"/>
            <p:cNvSpPr/>
            <p:nvPr/>
          </p:nvSpPr>
          <p:spPr>
            <a:xfrm>
              <a:off x="0" y="0"/>
              <a:ext cx="4660900" cy="1866901"/>
            </a:xfrm>
            <a:prstGeom prst="roundRect">
              <a:avLst>
                <a:gd name="adj" fmla="val 16327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10612B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Rectangle"/>
            <p:cNvSpPr/>
            <p:nvPr/>
          </p:nvSpPr>
          <p:spPr>
            <a:xfrm>
              <a:off x="482599" y="0"/>
              <a:ext cx="2273301" cy="457201"/>
            </a:xfrm>
            <a:prstGeom prst="rect">
              <a:avLst/>
            </a:pr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 rot="10800000">
              <a:off x="2628900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7" name="Shape"/>
            <p:cNvSpPr/>
            <p:nvPr/>
          </p:nvSpPr>
          <p:spPr>
            <a:xfrm>
              <a:off x="-1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8" name="Sprint prioritization"/>
            <p:cNvSpPr txBox="1"/>
            <p:nvPr/>
          </p:nvSpPr>
          <p:spPr>
            <a:xfrm>
              <a:off x="165582" y="0"/>
              <a:ext cx="2654298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Prioritizácia sprintu</a:t>
              </a:r>
              <a:endParaRPr dirty="0"/>
            </a:p>
          </p:txBody>
        </p:sp>
        <p:sp>
          <p:nvSpPr>
            <p:cNvPr id="379" name="Analyze and evaluate product backlog…"/>
            <p:cNvSpPr txBox="1"/>
            <p:nvPr/>
          </p:nvSpPr>
          <p:spPr>
            <a:xfrm>
              <a:off x="63982" y="533400"/>
              <a:ext cx="4318002" cy="1179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sk-SK" dirty="0"/>
                <a:t>Analýza a zhodnotenie product backlogu</a:t>
              </a:r>
              <a:endParaRPr dirty="0"/>
            </a:p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sk-SK" dirty="0"/>
                <a:t>Zvolenie cieľa sprintu</a:t>
              </a:r>
              <a:endParaRPr dirty="0"/>
            </a:p>
          </p:txBody>
        </p:sp>
      </p:grpSp>
      <p:grpSp>
        <p:nvGrpSpPr>
          <p:cNvPr id="387" name="Group"/>
          <p:cNvGrpSpPr/>
          <p:nvPr/>
        </p:nvGrpSpPr>
        <p:grpSpPr>
          <a:xfrm>
            <a:off x="2717798" y="3746498"/>
            <a:ext cx="4783084" cy="3054352"/>
            <a:chOff x="-1" y="0"/>
            <a:chExt cx="4783083" cy="3054350"/>
          </a:xfrm>
        </p:grpSpPr>
        <p:sp>
          <p:nvSpPr>
            <p:cNvPr id="381" name="Rounded Rectangle"/>
            <p:cNvSpPr/>
            <p:nvPr/>
          </p:nvSpPr>
          <p:spPr>
            <a:xfrm>
              <a:off x="0" y="0"/>
              <a:ext cx="4660900" cy="2933701"/>
            </a:xfrm>
            <a:prstGeom prst="roundRect">
              <a:avLst>
                <a:gd name="adj" fmla="val 10390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10612B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Rectangle"/>
            <p:cNvSpPr/>
            <p:nvPr/>
          </p:nvSpPr>
          <p:spPr>
            <a:xfrm>
              <a:off x="482599" y="0"/>
              <a:ext cx="2273301" cy="457201"/>
            </a:xfrm>
            <a:prstGeom prst="rect">
              <a:avLst/>
            </a:pr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3" name="Shape"/>
            <p:cNvSpPr/>
            <p:nvPr/>
          </p:nvSpPr>
          <p:spPr>
            <a:xfrm rot="10800000">
              <a:off x="2628900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4" name="Shape"/>
            <p:cNvSpPr/>
            <p:nvPr/>
          </p:nvSpPr>
          <p:spPr>
            <a:xfrm>
              <a:off x="-1" y="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5" name="Sprint planning"/>
            <p:cNvSpPr txBox="1"/>
            <p:nvPr/>
          </p:nvSpPr>
          <p:spPr>
            <a:xfrm>
              <a:off x="165583" y="0"/>
              <a:ext cx="2552701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Plánovanie sprintu</a:t>
              </a:r>
              <a:endParaRPr dirty="0"/>
            </a:p>
          </p:txBody>
        </p:sp>
        <p:sp>
          <p:nvSpPr>
            <p:cNvPr id="386" name="Decide how to achieve sprint goal (design)…"/>
            <p:cNvSpPr txBox="1"/>
            <p:nvPr/>
          </p:nvSpPr>
          <p:spPr>
            <a:xfrm>
              <a:off x="20314" y="438251"/>
              <a:ext cx="4762768" cy="2616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sk-SK" dirty="0"/>
                <a:t>Rozhodnúť ako dosiahnúť cieľ sprintu </a:t>
              </a:r>
              <a:r>
                <a:rPr dirty="0"/>
                <a:t>(</a:t>
              </a:r>
              <a:r>
                <a:rPr lang="sk-SK" dirty="0"/>
                <a:t>dizajn</a:t>
              </a:r>
              <a:r>
                <a:rPr dirty="0"/>
                <a:t>)</a:t>
              </a:r>
            </a:p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sk-SK" dirty="0"/>
                <a:t>Vytvoriť</a:t>
              </a:r>
              <a:r>
                <a:rPr dirty="0"/>
                <a:t> sprint backlog (</a:t>
              </a:r>
              <a:r>
                <a:rPr lang="sk-SK" dirty="0"/>
                <a:t>úlohy</a:t>
              </a:r>
              <a:r>
                <a:rPr dirty="0"/>
                <a:t>) </a:t>
              </a:r>
              <a:r>
                <a:rPr lang="sk-SK" dirty="0"/>
                <a:t>z</a:t>
              </a:r>
              <a:r>
                <a:rPr dirty="0"/>
                <a:t> </a:t>
              </a:r>
              <a:r>
                <a:rPr lang="sk-SK" dirty="0"/>
                <a:t>položiek </a:t>
              </a:r>
              <a:r>
                <a:rPr dirty="0"/>
                <a:t>product backlog</a:t>
              </a:r>
              <a:r>
                <a:rPr lang="sk-SK" dirty="0"/>
                <a:t>u</a:t>
              </a:r>
              <a:r>
                <a:rPr dirty="0"/>
                <a:t> (user stories / </a:t>
              </a:r>
              <a:r>
                <a:rPr lang="sk-SK" dirty="0"/>
                <a:t>vlastnosti</a:t>
              </a:r>
              <a:r>
                <a:rPr dirty="0"/>
                <a:t>)</a:t>
              </a:r>
            </a:p>
            <a:p>
              <a:pPr marL="228600" indent="-228600" algn="l">
                <a:lnSpc>
                  <a:spcPts val="2800"/>
                </a:lnSpc>
                <a:buSzPct val="125000"/>
                <a:buChar char="•"/>
                <a:tabLst>
                  <a:tab pos="1066800" algn="l"/>
                </a:tabLst>
                <a:defRPr sz="2400">
                  <a:solidFill>
                    <a:srgbClr val="FFFFFF"/>
                  </a:solidFill>
                </a:defRPr>
              </a:pPr>
              <a:r>
                <a:rPr lang="sk-SK" dirty="0"/>
                <a:t>Ohodnotiť sprint backlog v hodinách</a:t>
              </a:r>
              <a:endParaRPr dirty="0"/>
            </a:p>
          </p:txBody>
        </p:sp>
      </p:grpSp>
      <p:grpSp>
        <p:nvGrpSpPr>
          <p:cNvPr id="392" name="Group"/>
          <p:cNvGrpSpPr/>
          <p:nvPr/>
        </p:nvGrpSpPr>
        <p:grpSpPr>
          <a:xfrm>
            <a:off x="7378700" y="2057400"/>
            <a:ext cx="2527301" cy="1155700"/>
            <a:chOff x="0" y="0"/>
            <a:chExt cx="2527299" cy="1155700"/>
          </a:xfrm>
        </p:grpSpPr>
        <p:sp>
          <p:nvSpPr>
            <p:cNvPr id="388" name="Line"/>
            <p:cNvSpPr/>
            <p:nvPr/>
          </p:nvSpPr>
          <p:spPr>
            <a:xfrm flipH="1" flipV="1">
              <a:off x="0" y="577416"/>
              <a:ext cx="825605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91" name="Sprint…"/>
            <p:cNvGrpSpPr/>
            <p:nvPr/>
          </p:nvGrpSpPr>
          <p:grpSpPr>
            <a:xfrm>
              <a:off x="838200" y="0"/>
              <a:ext cx="1689101" cy="1155700"/>
              <a:chOff x="0" y="0"/>
              <a:chExt cx="1689100" cy="1155700"/>
            </a:xfrm>
          </p:grpSpPr>
          <p:sp>
            <p:nvSpPr>
              <p:cNvPr id="389" name="Rounded Rectangle"/>
              <p:cNvSpPr/>
              <p:nvPr/>
            </p:nvSpPr>
            <p:spPr>
              <a:xfrm>
                <a:off x="0" y="0"/>
                <a:ext cx="1689100" cy="1155700"/>
              </a:xfrm>
              <a:prstGeom prst="roundRect">
                <a:avLst>
                  <a:gd name="adj" fmla="val 26374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25400" cap="flat">
                <a:solidFill>
                  <a:srgbClr val="921100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 sz="2800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0" name="Sprint…"/>
              <p:cNvSpPr txBox="1"/>
              <p:nvPr/>
            </p:nvSpPr>
            <p:spPr>
              <a:xfrm>
                <a:off x="89274" y="52065"/>
                <a:ext cx="1510552" cy="1051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rPr lang="sk-SK" dirty="0"/>
                  <a:t>Cieľ sprintu</a:t>
                </a:r>
                <a:endParaRPr dirty="0"/>
              </a:p>
            </p:txBody>
          </p:sp>
        </p:grpSp>
      </p:grpSp>
      <p:sp>
        <p:nvSpPr>
          <p:cNvPr id="393" name="Line"/>
          <p:cNvSpPr/>
          <p:nvPr/>
        </p:nvSpPr>
        <p:spPr>
          <a:xfrm flipH="1" flipV="1">
            <a:off x="1810627" y="1501641"/>
            <a:ext cx="654094" cy="2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98" name="Group"/>
          <p:cNvGrpSpPr/>
          <p:nvPr/>
        </p:nvGrpSpPr>
        <p:grpSpPr>
          <a:xfrm>
            <a:off x="7378700" y="4622800"/>
            <a:ext cx="2527301" cy="1155700"/>
            <a:chOff x="0" y="0"/>
            <a:chExt cx="2527299" cy="1155700"/>
          </a:xfrm>
        </p:grpSpPr>
        <p:grpSp>
          <p:nvGrpSpPr>
            <p:cNvPr id="396" name="Sprint…"/>
            <p:cNvGrpSpPr/>
            <p:nvPr/>
          </p:nvGrpSpPr>
          <p:grpSpPr>
            <a:xfrm>
              <a:off x="838200" y="0"/>
              <a:ext cx="1689101" cy="1155700"/>
              <a:chOff x="0" y="0"/>
              <a:chExt cx="1689100" cy="1155700"/>
            </a:xfrm>
          </p:grpSpPr>
          <p:sp>
            <p:nvSpPr>
              <p:cNvPr id="394" name="Rounded Rectangle"/>
              <p:cNvSpPr/>
              <p:nvPr/>
            </p:nvSpPr>
            <p:spPr>
              <a:xfrm>
                <a:off x="0" y="0"/>
                <a:ext cx="1689100" cy="1155700"/>
              </a:xfrm>
              <a:prstGeom prst="roundRect">
                <a:avLst>
                  <a:gd name="adj" fmla="val 26374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25400" cap="flat">
                <a:solidFill>
                  <a:srgbClr val="921100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 sz="2800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95" name="Sprint…"/>
              <p:cNvSpPr txBox="1"/>
              <p:nvPr/>
            </p:nvSpPr>
            <p:spPr>
              <a:xfrm>
                <a:off x="89274" y="58578"/>
                <a:ext cx="1510552" cy="10385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/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Sprint</a:t>
                </a:r>
              </a:p>
              <a:p>
                <a:pPr>
                  <a:lnSpc>
                    <a:spcPts val="3800"/>
                  </a:lnSpc>
                  <a:tabLst>
                    <a:tab pos="1066800" algn="l"/>
                  </a:tabLst>
                  <a:defRPr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r>
                  <a:t>backlog</a:t>
                </a:r>
              </a:p>
            </p:txBody>
          </p:sp>
        </p:grpSp>
        <p:sp>
          <p:nvSpPr>
            <p:cNvPr id="397" name="Line"/>
            <p:cNvSpPr/>
            <p:nvPr/>
          </p:nvSpPr>
          <p:spPr>
            <a:xfrm flipH="1" flipV="1">
              <a:off x="0" y="577416"/>
              <a:ext cx="825605" cy="2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01" name="Business conditions"/>
          <p:cNvGrpSpPr/>
          <p:nvPr/>
        </p:nvGrpSpPr>
        <p:grpSpPr>
          <a:xfrm>
            <a:off x="292100" y="3416299"/>
            <a:ext cx="1524000" cy="1016003"/>
            <a:chOff x="0" y="63063"/>
            <a:chExt cx="1524000" cy="1016001"/>
          </a:xfrm>
        </p:grpSpPr>
        <p:sp>
          <p:nvSpPr>
            <p:cNvPr id="399" name="Rounded Rectangle"/>
            <p:cNvSpPr/>
            <p:nvPr/>
          </p:nvSpPr>
          <p:spPr>
            <a:xfrm>
              <a:off x="0" y="63063"/>
              <a:ext cx="1524000" cy="1016001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0" name="Business conditions"/>
            <p:cNvSpPr txBox="1"/>
            <p:nvPr/>
          </p:nvSpPr>
          <p:spPr>
            <a:xfrm>
              <a:off x="38100" y="173520"/>
              <a:ext cx="1480426" cy="795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sk-SK" dirty="0"/>
                <a:t>Podmienky biznisu</a:t>
              </a:r>
              <a:endParaRPr dirty="0"/>
            </a:p>
          </p:txBody>
        </p:sp>
      </p:grpSp>
      <p:grpSp>
        <p:nvGrpSpPr>
          <p:cNvPr id="404" name="Team capacity"/>
          <p:cNvGrpSpPr/>
          <p:nvPr/>
        </p:nvGrpSpPr>
        <p:grpSpPr>
          <a:xfrm>
            <a:off x="292100" y="1003300"/>
            <a:ext cx="1524000" cy="1016000"/>
            <a:chOff x="0" y="0"/>
            <a:chExt cx="1524000" cy="1016000"/>
          </a:xfrm>
        </p:grpSpPr>
        <p:sp>
          <p:nvSpPr>
            <p:cNvPr id="402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3" name="Team capacity"/>
            <p:cNvSpPr txBox="1"/>
            <p:nvPr/>
          </p:nvSpPr>
          <p:spPr>
            <a:xfrm>
              <a:off x="89272" y="110455"/>
              <a:ext cx="1345456" cy="795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sk-SK" dirty="0"/>
                <a:t>Kapacita tímu</a:t>
              </a:r>
              <a:endParaRPr dirty="0"/>
            </a:p>
          </p:txBody>
        </p:sp>
      </p:grpSp>
      <p:grpSp>
        <p:nvGrpSpPr>
          <p:cNvPr id="407" name="Product backlog"/>
          <p:cNvGrpSpPr/>
          <p:nvPr/>
        </p:nvGrpSpPr>
        <p:grpSpPr>
          <a:xfrm>
            <a:off x="292100" y="2209800"/>
            <a:ext cx="1524000" cy="1016000"/>
            <a:chOff x="0" y="0"/>
            <a:chExt cx="1524000" cy="1016000"/>
          </a:xfrm>
        </p:grpSpPr>
        <p:sp>
          <p:nvSpPr>
            <p:cNvPr id="405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6" name="Product backlog"/>
            <p:cNvSpPr txBox="1"/>
            <p:nvPr/>
          </p:nvSpPr>
          <p:spPr>
            <a:xfrm>
              <a:off x="89272" y="114736"/>
              <a:ext cx="1345456" cy="7865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dirty="0"/>
                <a:t>Product backlog</a:t>
              </a:r>
            </a:p>
          </p:txBody>
        </p:sp>
      </p:grpSp>
      <p:grpSp>
        <p:nvGrpSpPr>
          <p:cNvPr id="410" name="Technology"/>
          <p:cNvGrpSpPr/>
          <p:nvPr/>
        </p:nvGrpSpPr>
        <p:grpSpPr>
          <a:xfrm>
            <a:off x="257067" y="5829300"/>
            <a:ext cx="1613272" cy="1016000"/>
            <a:chOff x="-35033" y="0"/>
            <a:chExt cx="1613272" cy="1016000"/>
          </a:xfrm>
        </p:grpSpPr>
        <p:sp>
          <p:nvSpPr>
            <p:cNvPr id="408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09" name="Technology"/>
            <p:cNvSpPr txBox="1"/>
            <p:nvPr/>
          </p:nvSpPr>
          <p:spPr>
            <a:xfrm>
              <a:off x="-35033" y="307842"/>
              <a:ext cx="1613272" cy="436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sk-SK" dirty="0"/>
                <a:t>Technológia</a:t>
              </a:r>
              <a:endParaRPr dirty="0"/>
            </a:p>
          </p:txBody>
        </p:sp>
      </p:grpSp>
      <p:grpSp>
        <p:nvGrpSpPr>
          <p:cNvPr id="413" name="Current product"/>
          <p:cNvGrpSpPr/>
          <p:nvPr/>
        </p:nvGrpSpPr>
        <p:grpSpPr>
          <a:xfrm>
            <a:off x="292100" y="4622800"/>
            <a:ext cx="1524000" cy="1016000"/>
            <a:chOff x="0" y="0"/>
            <a:chExt cx="1524000" cy="1016000"/>
          </a:xfrm>
        </p:grpSpPr>
        <p:sp>
          <p:nvSpPr>
            <p:cNvPr id="411" name="Rounded Rectangle"/>
            <p:cNvSpPr/>
            <p:nvPr/>
          </p:nvSpPr>
          <p:spPr>
            <a:xfrm>
              <a:off x="0" y="0"/>
              <a:ext cx="1524000" cy="1016000"/>
            </a:xfrm>
            <a:prstGeom prst="roundRect">
              <a:avLst>
                <a:gd name="adj" fmla="val 30000"/>
              </a:avLst>
            </a:pr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7922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pPr>
              <a:endParaRPr/>
            </a:p>
          </p:txBody>
        </p:sp>
        <p:sp>
          <p:nvSpPr>
            <p:cNvPr id="412" name="Current product"/>
            <p:cNvSpPr txBox="1"/>
            <p:nvPr/>
          </p:nvSpPr>
          <p:spPr>
            <a:xfrm>
              <a:off x="89272" y="110455"/>
              <a:ext cx="1345456" cy="795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2800"/>
                </a:lnSpc>
                <a:tabLst>
                  <a:tab pos="1066800" algn="l"/>
                </a:tabLst>
                <a:defRPr sz="2400">
                  <a:solidFill>
                    <a:srgbClr val="EBF3FF"/>
                  </a:solidFill>
                </a:defRPr>
              </a:lvl1pPr>
            </a:lstStyle>
            <a:p>
              <a:r>
                <a:rPr lang="sk-SK" dirty="0"/>
                <a:t>Súčasný produkt</a:t>
              </a:r>
              <a:endParaRPr dirty="0"/>
            </a:p>
          </p:txBody>
        </p:sp>
      </p:grpSp>
      <p:sp>
        <p:nvSpPr>
          <p:cNvPr id="414" name="Line"/>
          <p:cNvSpPr/>
          <p:nvPr/>
        </p:nvSpPr>
        <p:spPr>
          <a:xfrm flipH="1" flipV="1">
            <a:off x="1810627" y="27081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5" name="Line"/>
          <p:cNvSpPr/>
          <p:nvPr/>
        </p:nvSpPr>
        <p:spPr>
          <a:xfrm flipH="1" flipV="1">
            <a:off x="1810627" y="39146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6" name="Line"/>
          <p:cNvSpPr/>
          <p:nvPr/>
        </p:nvSpPr>
        <p:spPr>
          <a:xfrm flipH="1" flipV="1">
            <a:off x="1810627" y="51211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7" name="Line"/>
          <p:cNvSpPr/>
          <p:nvPr/>
        </p:nvSpPr>
        <p:spPr>
          <a:xfrm flipH="1" flipV="1">
            <a:off x="1810627" y="6327642"/>
            <a:ext cx="654094" cy="129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1" animBg="1" advAuto="0"/>
      <p:bldP spid="387" grpId="3" animBg="1" advAuto="0"/>
      <p:bldP spid="392" grpId="2" animBg="1" advAuto="0"/>
      <p:bldP spid="398" grpId="4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print plan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Plánovanie sprintu</a:t>
            </a:r>
            <a:endParaRPr dirty="0"/>
          </a:p>
        </p:txBody>
      </p:sp>
      <p:sp>
        <p:nvSpPr>
          <p:cNvPr id="420" name="Team selects items from the product backlog they can commit to completing…"/>
          <p:cNvSpPr txBox="1">
            <a:spLocks noGrp="1"/>
          </p:cNvSpPr>
          <p:nvPr>
            <p:ph type="body" sz="half" idx="1"/>
          </p:nvPr>
        </p:nvSpPr>
        <p:spPr>
          <a:xfrm>
            <a:off x="342900" y="1600200"/>
            <a:ext cx="9461500" cy="2984500"/>
          </a:xfrm>
          <a:prstGeom prst="rect">
            <a:avLst/>
          </a:prstGeom>
        </p:spPr>
        <p:txBody>
          <a:bodyPr/>
          <a:lstStyle/>
          <a:p>
            <a:pPr marL="636763" indent="-382762"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sk-SK" dirty="0"/>
              <a:t>Tím si vyberá položky z product backlogu , ku ktorým sa môže zaviazať, že ich splní</a:t>
            </a:r>
            <a:endParaRPr dirty="0"/>
          </a:p>
          <a:p>
            <a:pPr marL="636763" indent="-382762"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sk-SK" dirty="0"/>
              <a:t>Vytvorenie </a:t>
            </a:r>
            <a:r>
              <a:rPr dirty="0"/>
              <a:t>Sprint backlog</a:t>
            </a:r>
            <a:r>
              <a:rPr lang="sk-SK" dirty="0"/>
              <a:t>u</a:t>
            </a:r>
            <a:endParaRPr dirty="0"/>
          </a:p>
          <a:p>
            <a:pPr marL="971946" lvl="1" indent="-375046">
              <a:lnSpc>
                <a:spcPct val="80000"/>
              </a:lnSpc>
              <a:spcBef>
                <a:spcPts val="1400"/>
              </a:spcBef>
              <a:buClrTx/>
              <a:defRPr sz="2700"/>
            </a:pPr>
            <a:r>
              <a:rPr lang="sk-SK" dirty="0"/>
              <a:t>Vyberú a ohodnotia sa úlohy </a:t>
            </a:r>
            <a:r>
              <a:rPr dirty="0"/>
              <a:t>(1-16 </a:t>
            </a:r>
            <a:r>
              <a:rPr lang="sk-SK" dirty="0"/>
              <a:t>hodín</a:t>
            </a:r>
            <a:r>
              <a:rPr dirty="0"/>
              <a:t>)</a:t>
            </a:r>
          </a:p>
          <a:p>
            <a:pPr marL="971946" lvl="1" indent="-375046">
              <a:lnSpc>
                <a:spcPct val="80000"/>
              </a:lnSpc>
              <a:spcBef>
                <a:spcPts val="1400"/>
              </a:spcBef>
              <a:buClrTx/>
              <a:defRPr sz="2700"/>
            </a:pPr>
            <a:r>
              <a:rPr lang="sk-SK" dirty="0"/>
              <a:t>Spoločne</a:t>
            </a:r>
            <a:r>
              <a:rPr dirty="0"/>
              <a:t>, </a:t>
            </a:r>
            <a:r>
              <a:rPr lang="sk-SK" dirty="0"/>
              <a:t>nie len </a:t>
            </a:r>
            <a:r>
              <a:rPr dirty="0"/>
              <a:t>ScrumMaster</a:t>
            </a:r>
            <a:r>
              <a:rPr lang="sk-SK" dirty="0"/>
              <a:t>om</a:t>
            </a:r>
            <a:endParaRPr dirty="0"/>
          </a:p>
          <a:p>
            <a:pPr>
              <a:lnSpc>
                <a:spcPct val="80000"/>
              </a:lnSpc>
              <a:spcBef>
                <a:spcPts val="1400"/>
              </a:spcBef>
              <a:defRPr sz="3100"/>
            </a:pPr>
            <a:r>
              <a:rPr lang="sk-SK" dirty="0"/>
              <a:t>Zvažuje sa dizajn na vyššej úrovni</a:t>
            </a:r>
            <a:endParaRPr dirty="0"/>
          </a:p>
        </p:txBody>
      </p:sp>
      <p:sp>
        <p:nvSpPr>
          <p:cNvPr id="421" name="Line"/>
          <p:cNvSpPr/>
          <p:nvPr/>
        </p:nvSpPr>
        <p:spPr>
          <a:xfrm flipH="1" flipV="1">
            <a:off x="4660900" y="5930899"/>
            <a:ext cx="640641" cy="128"/>
          </a:xfrm>
          <a:prstGeom prst="line">
            <a:avLst/>
          </a:prstGeom>
          <a:ln w="50800">
            <a:solidFill>
              <a:srgbClr val="728FBC">
                <a:alpha val="50000"/>
              </a:srgbClr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24" name="As a vacation planner, I want to see photos of the hotels."/>
          <p:cNvGrpSpPr/>
          <p:nvPr/>
        </p:nvGrpSpPr>
        <p:grpSpPr>
          <a:xfrm>
            <a:off x="770464" y="4614333"/>
            <a:ext cx="3898905" cy="2603502"/>
            <a:chOff x="-1" y="0"/>
            <a:chExt cx="3898903" cy="2603501"/>
          </a:xfrm>
        </p:grpSpPr>
        <p:sp>
          <p:nvSpPr>
            <p:cNvPr id="422" name="Rectangle"/>
            <p:cNvSpPr/>
            <p:nvPr/>
          </p:nvSpPr>
          <p:spPr>
            <a:xfrm>
              <a:off x="-1" y="0"/>
              <a:ext cx="3898903" cy="2603501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27000" dist="101600" dir="3120000" rotWithShape="0">
                <a:srgbClr val="000000">
                  <a:alpha val="74999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90000"/>
                </a:lnSpc>
                <a:tabLst>
                  <a:tab pos="457200" algn="l"/>
                </a:tabLst>
                <a:defRPr spc="-64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423" name="As a vacation planner, I want to see photos of the hotels."/>
            <p:cNvSpPr txBox="1"/>
            <p:nvPr/>
          </p:nvSpPr>
          <p:spPr>
            <a:xfrm>
              <a:off x="-1" y="0"/>
              <a:ext cx="3898903" cy="2080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2400" tIns="152400" rIns="152400" bIns="152400" numCol="1" anchor="t">
              <a:spAutoFit/>
            </a:bodyPr>
            <a:lstStyle>
              <a:lvl1pPr algn="l">
                <a:lnSpc>
                  <a:spcPct val="90000"/>
                </a:lnSpc>
                <a:tabLst>
                  <a:tab pos="457200" algn="l"/>
                </a:tabLst>
                <a:defRPr spc="-64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lang="sk-SK" dirty="0"/>
                <a:t>Ako plánovač dovoleniek chcem vidieť fotky hotelov</a:t>
              </a:r>
              <a:endParaRPr dirty="0"/>
            </a:p>
          </p:txBody>
        </p:sp>
      </p:grpSp>
      <p:grpSp>
        <p:nvGrpSpPr>
          <p:cNvPr id="427" name="Group"/>
          <p:cNvGrpSpPr/>
          <p:nvPr/>
        </p:nvGrpSpPr>
        <p:grpSpPr>
          <a:xfrm>
            <a:off x="5301541" y="4787900"/>
            <a:ext cx="5194570" cy="2286000"/>
            <a:chOff x="-11247" y="0"/>
            <a:chExt cx="4945974" cy="2286000"/>
          </a:xfrm>
        </p:grpSpPr>
        <p:sp>
          <p:nvSpPr>
            <p:cNvPr id="425" name="Rounded Rectangle"/>
            <p:cNvSpPr/>
            <p:nvPr/>
          </p:nvSpPr>
          <p:spPr>
            <a:xfrm>
              <a:off x="0" y="0"/>
              <a:ext cx="4521200" cy="2286000"/>
            </a:xfrm>
            <a:prstGeom prst="roundRect">
              <a:avLst>
                <a:gd name="adj" fmla="val 13333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6" name="Code the middle tier (8 hours)…"/>
            <p:cNvSpPr txBox="1"/>
            <p:nvPr/>
          </p:nvSpPr>
          <p:spPr>
            <a:xfrm>
              <a:off x="-11247" y="0"/>
              <a:ext cx="4945974" cy="2058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sk-SK" sz="2200" dirty="0"/>
                <a:t>Naprogramovať strednú vrstvu </a:t>
              </a:r>
              <a:r>
                <a:rPr sz="2200" dirty="0"/>
                <a:t>(8 </a:t>
              </a:r>
              <a:r>
                <a:rPr lang="sk-SK" sz="2200" dirty="0"/>
                <a:t>hodín</a:t>
              </a:r>
              <a:r>
                <a:rPr sz="2200" dirty="0"/>
                <a:t>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sk-SK" sz="2200" dirty="0"/>
                <a:t>Naprogramovať uživateľské rozhranie </a:t>
              </a:r>
              <a:r>
                <a:rPr sz="2200" dirty="0"/>
                <a:t>(4)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sk-SK" sz="2200" dirty="0"/>
                <a:t>Napísať testy </a:t>
              </a:r>
              <a:r>
                <a:rPr sz="2200" dirty="0"/>
                <a:t>(4)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sk-SK" sz="2200" dirty="0"/>
                <a:t>Naprogramovať základnú triedu</a:t>
              </a:r>
              <a:r>
                <a:rPr sz="2200" dirty="0"/>
                <a:t> (6)</a:t>
              </a:r>
            </a:p>
            <a:p>
              <a:pPr algn="l">
                <a:lnSpc>
                  <a:spcPts val="3100"/>
                </a:lnSpc>
                <a:tabLst>
                  <a:tab pos="1066800" algn="l"/>
                </a:tabLst>
                <a:defRPr sz="2600">
                  <a:solidFill>
                    <a:srgbClr val="FFFFFF"/>
                  </a:solidFill>
                </a:defRPr>
              </a:pPr>
              <a:r>
                <a:rPr lang="sk-SK" sz="2200" dirty="0"/>
                <a:t>Aktualizovať testy výkonu </a:t>
              </a:r>
              <a:r>
                <a:rPr sz="2200" dirty="0"/>
                <a:t>(4)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he daily scr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Denné scrum stretnutie</a:t>
            </a:r>
            <a:endParaRPr dirty="0"/>
          </a:p>
        </p:txBody>
      </p:sp>
      <p:sp>
        <p:nvSpPr>
          <p:cNvPr id="430" name="Parameters…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9461500" cy="54737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sk-SK" dirty="0"/>
              <a:t>parametre</a:t>
            </a:r>
            <a:endParaRPr dirty="0"/>
          </a:p>
          <a:p>
            <a:pPr marL="1041400" lvl="1" indent="-444500">
              <a:lnSpc>
                <a:spcPct val="90000"/>
              </a:lnSpc>
              <a:spcBef>
                <a:spcPts val="1500"/>
              </a:spcBef>
              <a:buClrTx/>
              <a:defRPr sz="3200"/>
            </a:pPr>
            <a:r>
              <a:rPr lang="sk-SK" dirty="0"/>
              <a:t>Denné</a:t>
            </a:r>
            <a:endParaRPr dirty="0"/>
          </a:p>
          <a:p>
            <a:pPr marL="1041400" lvl="1" indent="-444500">
              <a:lnSpc>
                <a:spcPct val="90000"/>
              </a:lnSpc>
              <a:spcBef>
                <a:spcPts val="1500"/>
              </a:spcBef>
              <a:buClrTx/>
              <a:defRPr sz="3200"/>
            </a:pPr>
            <a:r>
              <a:rPr dirty="0"/>
              <a:t>15-min</a:t>
            </a:r>
            <a:r>
              <a:rPr lang="sk-SK" dirty="0"/>
              <a:t>útové</a:t>
            </a:r>
            <a:endParaRPr dirty="0"/>
          </a:p>
          <a:p>
            <a:pPr marL="1041400" lvl="1" indent="-444500">
              <a:lnSpc>
                <a:spcPct val="90000"/>
              </a:lnSpc>
              <a:spcBef>
                <a:spcPts val="1500"/>
              </a:spcBef>
              <a:buClrTx/>
              <a:defRPr sz="3200"/>
            </a:pPr>
            <a:r>
              <a:rPr lang="sk-SK" dirty="0"/>
              <a:t>Postojačky</a:t>
            </a:r>
            <a:endParaRPr dirty="0"/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sk-SK" dirty="0"/>
              <a:t>Nie pre riešenie problémov</a:t>
            </a:r>
            <a:endParaRPr dirty="0"/>
          </a:p>
          <a:p>
            <a:pPr marL="1041400" lvl="1" indent="-444500">
              <a:lnSpc>
                <a:spcPct val="90000"/>
              </a:lnSpc>
              <a:spcBef>
                <a:spcPts val="1500"/>
              </a:spcBef>
              <a:buClrTx/>
              <a:defRPr sz="3200"/>
            </a:pPr>
            <a:r>
              <a:rPr lang="sk-SK" dirty="0"/>
              <a:t>Pozvaný je celý svet</a:t>
            </a:r>
            <a:endParaRPr dirty="0"/>
          </a:p>
          <a:p>
            <a:pPr marL="1041400" lvl="1" indent="-444500">
              <a:lnSpc>
                <a:spcPct val="90000"/>
              </a:lnSpc>
              <a:spcBef>
                <a:spcPts val="1500"/>
              </a:spcBef>
              <a:buClrTx/>
              <a:defRPr sz="3200"/>
            </a:pPr>
            <a:r>
              <a:rPr lang="sk-SK" dirty="0"/>
              <a:t>Len tím</a:t>
            </a:r>
            <a:r>
              <a:rPr dirty="0"/>
              <a:t>, ScrumMaster</a:t>
            </a:r>
            <a:r>
              <a:rPr lang="sk-SK" dirty="0"/>
              <a:t> a</a:t>
            </a:r>
            <a:r>
              <a:rPr dirty="0"/>
              <a:t> product owner, </a:t>
            </a:r>
            <a:r>
              <a:rPr lang="sk-SK" dirty="0"/>
              <a:t>môžu rozprávať</a:t>
            </a:r>
            <a:endParaRPr dirty="0"/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sk-SK" dirty="0"/>
              <a:t>Pomáha sa vyhnúť ďalším nepotrebným stretnutiam</a:t>
            </a:r>
            <a:endParaRPr dirty="0"/>
          </a:p>
        </p:txBody>
      </p:sp>
      <p:pic>
        <p:nvPicPr>
          <p:cNvPr id="431" name="rude chickens.jpg" descr="rude chickens.jpg"/>
          <p:cNvPicPr>
            <a:picLocks noChangeAspect="1"/>
          </p:cNvPicPr>
          <p:nvPr/>
        </p:nvPicPr>
        <p:blipFill>
          <a:blip r:embed="rId2"/>
          <a:srcRect l="5419" t="13141" r="2413" b="7811"/>
          <a:stretch>
            <a:fillRect/>
          </a:stretch>
        </p:blipFill>
        <p:spPr>
          <a:xfrm>
            <a:off x="4715271" y="1044173"/>
            <a:ext cx="5089129" cy="30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38" y="0"/>
                </a:moveTo>
                <a:lnTo>
                  <a:pt x="13937" y="67"/>
                </a:lnTo>
                <a:lnTo>
                  <a:pt x="13813" y="123"/>
                </a:lnTo>
                <a:lnTo>
                  <a:pt x="13686" y="154"/>
                </a:lnTo>
                <a:lnTo>
                  <a:pt x="13604" y="264"/>
                </a:lnTo>
                <a:lnTo>
                  <a:pt x="13562" y="345"/>
                </a:lnTo>
                <a:lnTo>
                  <a:pt x="13481" y="303"/>
                </a:lnTo>
                <a:lnTo>
                  <a:pt x="13373" y="280"/>
                </a:lnTo>
                <a:lnTo>
                  <a:pt x="13226" y="373"/>
                </a:lnTo>
                <a:lnTo>
                  <a:pt x="13036" y="589"/>
                </a:lnTo>
                <a:lnTo>
                  <a:pt x="12799" y="934"/>
                </a:lnTo>
                <a:lnTo>
                  <a:pt x="12546" y="1413"/>
                </a:lnTo>
                <a:lnTo>
                  <a:pt x="12317" y="2072"/>
                </a:lnTo>
                <a:lnTo>
                  <a:pt x="12231" y="2380"/>
                </a:lnTo>
                <a:lnTo>
                  <a:pt x="12153" y="2683"/>
                </a:lnTo>
                <a:lnTo>
                  <a:pt x="12096" y="2941"/>
                </a:lnTo>
                <a:lnTo>
                  <a:pt x="12066" y="3120"/>
                </a:lnTo>
                <a:lnTo>
                  <a:pt x="12019" y="3440"/>
                </a:lnTo>
                <a:lnTo>
                  <a:pt x="11951" y="3757"/>
                </a:lnTo>
                <a:lnTo>
                  <a:pt x="11897" y="3933"/>
                </a:lnTo>
                <a:lnTo>
                  <a:pt x="11830" y="4054"/>
                </a:lnTo>
                <a:lnTo>
                  <a:pt x="11722" y="4157"/>
                </a:lnTo>
                <a:lnTo>
                  <a:pt x="11552" y="4270"/>
                </a:lnTo>
                <a:lnTo>
                  <a:pt x="11390" y="4382"/>
                </a:lnTo>
                <a:lnTo>
                  <a:pt x="11274" y="4488"/>
                </a:lnTo>
                <a:lnTo>
                  <a:pt x="11188" y="4612"/>
                </a:lnTo>
                <a:lnTo>
                  <a:pt x="11114" y="4766"/>
                </a:lnTo>
                <a:lnTo>
                  <a:pt x="11022" y="4979"/>
                </a:lnTo>
                <a:lnTo>
                  <a:pt x="10964" y="5069"/>
                </a:lnTo>
                <a:lnTo>
                  <a:pt x="10861" y="4993"/>
                </a:lnTo>
                <a:lnTo>
                  <a:pt x="10740" y="4811"/>
                </a:lnTo>
                <a:lnTo>
                  <a:pt x="10631" y="4575"/>
                </a:lnTo>
                <a:lnTo>
                  <a:pt x="10565" y="4340"/>
                </a:lnTo>
                <a:lnTo>
                  <a:pt x="10457" y="3992"/>
                </a:lnTo>
                <a:lnTo>
                  <a:pt x="10252" y="3600"/>
                </a:lnTo>
                <a:lnTo>
                  <a:pt x="9975" y="3207"/>
                </a:lnTo>
                <a:lnTo>
                  <a:pt x="9660" y="2862"/>
                </a:lnTo>
                <a:lnTo>
                  <a:pt x="9536" y="2747"/>
                </a:lnTo>
                <a:lnTo>
                  <a:pt x="9426" y="2652"/>
                </a:lnTo>
                <a:lnTo>
                  <a:pt x="9345" y="2582"/>
                </a:lnTo>
                <a:lnTo>
                  <a:pt x="9302" y="2554"/>
                </a:lnTo>
                <a:lnTo>
                  <a:pt x="9150" y="2501"/>
                </a:lnTo>
                <a:lnTo>
                  <a:pt x="8997" y="2461"/>
                </a:lnTo>
                <a:lnTo>
                  <a:pt x="8817" y="2436"/>
                </a:lnTo>
                <a:lnTo>
                  <a:pt x="8577" y="2417"/>
                </a:lnTo>
                <a:lnTo>
                  <a:pt x="8080" y="2425"/>
                </a:lnTo>
                <a:lnTo>
                  <a:pt x="7626" y="2506"/>
                </a:lnTo>
                <a:lnTo>
                  <a:pt x="7270" y="2641"/>
                </a:lnTo>
                <a:lnTo>
                  <a:pt x="7076" y="2817"/>
                </a:lnTo>
                <a:lnTo>
                  <a:pt x="7004" y="2890"/>
                </a:lnTo>
                <a:lnTo>
                  <a:pt x="6905" y="2924"/>
                </a:lnTo>
                <a:lnTo>
                  <a:pt x="6785" y="2966"/>
                </a:lnTo>
                <a:lnTo>
                  <a:pt x="6660" y="3070"/>
                </a:lnTo>
                <a:lnTo>
                  <a:pt x="6532" y="3190"/>
                </a:lnTo>
                <a:lnTo>
                  <a:pt x="6401" y="3272"/>
                </a:lnTo>
                <a:lnTo>
                  <a:pt x="6315" y="3330"/>
                </a:lnTo>
                <a:lnTo>
                  <a:pt x="6297" y="3400"/>
                </a:lnTo>
                <a:lnTo>
                  <a:pt x="6266" y="3541"/>
                </a:lnTo>
                <a:lnTo>
                  <a:pt x="6157" y="3765"/>
                </a:lnTo>
                <a:lnTo>
                  <a:pt x="6029" y="4020"/>
                </a:lnTo>
                <a:lnTo>
                  <a:pt x="5956" y="4225"/>
                </a:lnTo>
                <a:lnTo>
                  <a:pt x="5911" y="4382"/>
                </a:lnTo>
                <a:lnTo>
                  <a:pt x="5842" y="4525"/>
                </a:lnTo>
                <a:lnTo>
                  <a:pt x="5771" y="4763"/>
                </a:lnTo>
                <a:lnTo>
                  <a:pt x="5724" y="5200"/>
                </a:lnTo>
                <a:lnTo>
                  <a:pt x="5673" y="5739"/>
                </a:lnTo>
                <a:lnTo>
                  <a:pt x="5596" y="6221"/>
                </a:lnTo>
                <a:lnTo>
                  <a:pt x="5493" y="6633"/>
                </a:lnTo>
                <a:lnTo>
                  <a:pt x="5372" y="6958"/>
                </a:lnTo>
                <a:lnTo>
                  <a:pt x="5254" y="7236"/>
                </a:lnTo>
                <a:lnTo>
                  <a:pt x="5180" y="7465"/>
                </a:lnTo>
                <a:lnTo>
                  <a:pt x="5144" y="7575"/>
                </a:lnTo>
                <a:lnTo>
                  <a:pt x="5079" y="7642"/>
                </a:lnTo>
                <a:lnTo>
                  <a:pt x="4954" y="7681"/>
                </a:lnTo>
                <a:lnTo>
                  <a:pt x="4737" y="7715"/>
                </a:lnTo>
                <a:lnTo>
                  <a:pt x="4129" y="7911"/>
                </a:lnTo>
                <a:lnTo>
                  <a:pt x="3574" y="8360"/>
                </a:lnTo>
                <a:lnTo>
                  <a:pt x="3327" y="8573"/>
                </a:lnTo>
                <a:lnTo>
                  <a:pt x="3091" y="8648"/>
                </a:lnTo>
                <a:lnTo>
                  <a:pt x="2769" y="8741"/>
                </a:lnTo>
                <a:lnTo>
                  <a:pt x="2586" y="8918"/>
                </a:lnTo>
                <a:lnTo>
                  <a:pt x="2582" y="9161"/>
                </a:lnTo>
                <a:lnTo>
                  <a:pt x="2682" y="9405"/>
                </a:lnTo>
                <a:lnTo>
                  <a:pt x="2731" y="9506"/>
                </a:lnTo>
                <a:lnTo>
                  <a:pt x="2719" y="9618"/>
                </a:lnTo>
                <a:lnTo>
                  <a:pt x="2648" y="9739"/>
                </a:lnTo>
                <a:lnTo>
                  <a:pt x="2518" y="9871"/>
                </a:lnTo>
                <a:lnTo>
                  <a:pt x="2414" y="9966"/>
                </a:lnTo>
                <a:lnTo>
                  <a:pt x="2266" y="10106"/>
                </a:lnTo>
                <a:lnTo>
                  <a:pt x="2094" y="10272"/>
                </a:lnTo>
                <a:lnTo>
                  <a:pt x="1917" y="10445"/>
                </a:lnTo>
                <a:lnTo>
                  <a:pt x="1740" y="10619"/>
                </a:lnTo>
                <a:lnTo>
                  <a:pt x="1570" y="10785"/>
                </a:lnTo>
                <a:lnTo>
                  <a:pt x="1423" y="10919"/>
                </a:lnTo>
                <a:lnTo>
                  <a:pt x="1321" y="11012"/>
                </a:lnTo>
                <a:lnTo>
                  <a:pt x="1213" y="11104"/>
                </a:lnTo>
                <a:lnTo>
                  <a:pt x="1051" y="11250"/>
                </a:lnTo>
                <a:lnTo>
                  <a:pt x="859" y="11424"/>
                </a:lnTo>
                <a:lnTo>
                  <a:pt x="657" y="11609"/>
                </a:lnTo>
                <a:lnTo>
                  <a:pt x="463" y="11783"/>
                </a:lnTo>
                <a:lnTo>
                  <a:pt x="295" y="11926"/>
                </a:lnTo>
                <a:lnTo>
                  <a:pt x="167" y="12024"/>
                </a:lnTo>
                <a:lnTo>
                  <a:pt x="101" y="12057"/>
                </a:lnTo>
                <a:lnTo>
                  <a:pt x="47" y="12113"/>
                </a:lnTo>
                <a:lnTo>
                  <a:pt x="10" y="12245"/>
                </a:lnTo>
                <a:lnTo>
                  <a:pt x="0" y="12408"/>
                </a:lnTo>
                <a:lnTo>
                  <a:pt x="24" y="12548"/>
                </a:lnTo>
                <a:lnTo>
                  <a:pt x="108" y="12744"/>
                </a:lnTo>
                <a:lnTo>
                  <a:pt x="212" y="12946"/>
                </a:lnTo>
                <a:lnTo>
                  <a:pt x="308" y="13106"/>
                </a:lnTo>
                <a:lnTo>
                  <a:pt x="367" y="13170"/>
                </a:lnTo>
                <a:lnTo>
                  <a:pt x="426" y="13134"/>
                </a:lnTo>
                <a:lnTo>
                  <a:pt x="551" y="13041"/>
                </a:lnTo>
                <a:lnTo>
                  <a:pt x="726" y="12901"/>
                </a:lnTo>
                <a:lnTo>
                  <a:pt x="932" y="12730"/>
                </a:lnTo>
                <a:lnTo>
                  <a:pt x="1198" y="12514"/>
                </a:lnTo>
                <a:lnTo>
                  <a:pt x="1369" y="12394"/>
                </a:lnTo>
                <a:lnTo>
                  <a:pt x="1477" y="12352"/>
                </a:lnTo>
                <a:lnTo>
                  <a:pt x="1546" y="12377"/>
                </a:lnTo>
                <a:lnTo>
                  <a:pt x="1615" y="12458"/>
                </a:lnTo>
                <a:lnTo>
                  <a:pt x="1647" y="12537"/>
                </a:lnTo>
                <a:lnTo>
                  <a:pt x="1669" y="12713"/>
                </a:lnTo>
                <a:lnTo>
                  <a:pt x="1723" y="12893"/>
                </a:lnTo>
                <a:lnTo>
                  <a:pt x="1760" y="12977"/>
                </a:lnTo>
                <a:lnTo>
                  <a:pt x="1811" y="12994"/>
                </a:lnTo>
                <a:lnTo>
                  <a:pt x="1903" y="12932"/>
                </a:lnTo>
                <a:lnTo>
                  <a:pt x="2072" y="12783"/>
                </a:lnTo>
                <a:lnTo>
                  <a:pt x="2276" y="12621"/>
                </a:lnTo>
                <a:lnTo>
                  <a:pt x="2441" y="12562"/>
                </a:lnTo>
                <a:lnTo>
                  <a:pt x="2609" y="12601"/>
                </a:lnTo>
                <a:lnTo>
                  <a:pt x="2827" y="12741"/>
                </a:lnTo>
                <a:lnTo>
                  <a:pt x="2997" y="12867"/>
                </a:lnTo>
                <a:lnTo>
                  <a:pt x="3157" y="12985"/>
                </a:lnTo>
                <a:lnTo>
                  <a:pt x="3266" y="13086"/>
                </a:lnTo>
                <a:lnTo>
                  <a:pt x="3312" y="13176"/>
                </a:lnTo>
                <a:lnTo>
                  <a:pt x="3337" y="13246"/>
                </a:lnTo>
                <a:lnTo>
                  <a:pt x="3396" y="13305"/>
                </a:lnTo>
                <a:lnTo>
                  <a:pt x="3489" y="13383"/>
                </a:lnTo>
                <a:lnTo>
                  <a:pt x="3593" y="13501"/>
                </a:lnTo>
                <a:lnTo>
                  <a:pt x="3699" y="13605"/>
                </a:lnTo>
                <a:lnTo>
                  <a:pt x="3793" y="13647"/>
                </a:lnTo>
                <a:lnTo>
                  <a:pt x="3905" y="13537"/>
                </a:lnTo>
                <a:lnTo>
                  <a:pt x="4043" y="13288"/>
                </a:lnTo>
                <a:lnTo>
                  <a:pt x="4157" y="13008"/>
                </a:lnTo>
                <a:lnTo>
                  <a:pt x="4189" y="12817"/>
                </a:lnTo>
                <a:lnTo>
                  <a:pt x="4211" y="12694"/>
                </a:lnTo>
                <a:lnTo>
                  <a:pt x="4295" y="12542"/>
                </a:lnTo>
                <a:lnTo>
                  <a:pt x="4418" y="12416"/>
                </a:lnTo>
                <a:lnTo>
                  <a:pt x="4514" y="12509"/>
                </a:lnTo>
                <a:lnTo>
                  <a:pt x="4570" y="12635"/>
                </a:lnTo>
                <a:lnTo>
                  <a:pt x="4580" y="12750"/>
                </a:lnTo>
                <a:lnTo>
                  <a:pt x="4595" y="12848"/>
                </a:lnTo>
                <a:lnTo>
                  <a:pt x="4678" y="12935"/>
                </a:lnTo>
                <a:lnTo>
                  <a:pt x="4774" y="13030"/>
                </a:lnTo>
                <a:lnTo>
                  <a:pt x="4725" y="13207"/>
                </a:lnTo>
                <a:lnTo>
                  <a:pt x="4669" y="13417"/>
                </a:lnTo>
                <a:lnTo>
                  <a:pt x="4647" y="13678"/>
                </a:lnTo>
                <a:lnTo>
                  <a:pt x="4661" y="14008"/>
                </a:lnTo>
                <a:lnTo>
                  <a:pt x="4710" y="14423"/>
                </a:lnTo>
                <a:lnTo>
                  <a:pt x="4760" y="14718"/>
                </a:lnTo>
                <a:lnTo>
                  <a:pt x="4836" y="14956"/>
                </a:lnTo>
                <a:lnTo>
                  <a:pt x="4979" y="15236"/>
                </a:lnTo>
                <a:lnTo>
                  <a:pt x="5234" y="15654"/>
                </a:lnTo>
                <a:lnTo>
                  <a:pt x="5471" y="16049"/>
                </a:lnTo>
                <a:lnTo>
                  <a:pt x="5624" y="16341"/>
                </a:lnTo>
                <a:lnTo>
                  <a:pt x="5722" y="16593"/>
                </a:lnTo>
                <a:lnTo>
                  <a:pt x="5793" y="16862"/>
                </a:lnTo>
                <a:lnTo>
                  <a:pt x="5850" y="17145"/>
                </a:lnTo>
                <a:lnTo>
                  <a:pt x="5874" y="17356"/>
                </a:lnTo>
                <a:lnTo>
                  <a:pt x="5864" y="17591"/>
                </a:lnTo>
                <a:lnTo>
                  <a:pt x="5827" y="17939"/>
                </a:lnTo>
                <a:lnTo>
                  <a:pt x="5731" y="18528"/>
                </a:lnTo>
                <a:lnTo>
                  <a:pt x="5596" y="19074"/>
                </a:lnTo>
                <a:lnTo>
                  <a:pt x="5427" y="19551"/>
                </a:lnTo>
                <a:lnTo>
                  <a:pt x="5232" y="19935"/>
                </a:lnTo>
                <a:lnTo>
                  <a:pt x="4966" y="20336"/>
                </a:lnTo>
                <a:lnTo>
                  <a:pt x="4730" y="20591"/>
                </a:lnTo>
                <a:lnTo>
                  <a:pt x="4447" y="20765"/>
                </a:lnTo>
                <a:lnTo>
                  <a:pt x="4368" y="20795"/>
                </a:lnTo>
                <a:lnTo>
                  <a:pt x="4370" y="20899"/>
                </a:lnTo>
                <a:lnTo>
                  <a:pt x="4220" y="20955"/>
                </a:lnTo>
                <a:lnTo>
                  <a:pt x="4110" y="20978"/>
                </a:lnTo>
                <a:lnTo>
                  <a:pt x="4056" y="21034"/>
                </a:lnTo>
                <a:lnTo>
                  <a:pt x="4061" y="21109"/>
                </a:lnTo>
                <a:lnTo>
                  <a:pt x="4132" y="21182"/>
                </a:lnTo>
                <a:lnTo>
                  <a:pt x="4297" y="21250"/>
                </a:lnTo>
                <a:lnTo>
                  <a:pt x="4503" y="21289"/>
                </a:lnTo>
                <a:lnTo>
                  <a:pt x="4683" y="21294"/>
                </a:lnTo>
                <a:lnTo>
                  <a:pt x="4772" y="21261"/>
                </a:lnTo>
                <a:lnTo>
                  <a:pt x="4813" y="21236"/>
                </a:lnTo>
                <a:lnTo>
                  <a:pt x="4902" y="21213"/>
                </a:lnTo>
                <a:lnTo>
                  <a:pt x="5028" y="21199"/>
                </a:lnTo>
                <a:lnTo>
                  <a:pt x="5178" y="21194"/>
                </a:lnTo>
                <a:lnTo>
                  <a:pt x="5390" y="21196"/>
                </a:lnTo>
                <a:lnTo>
                  <a:pt x="5510" y="21222"/>
                </a:lnTo>
                <a:lnTo>
                  <a:pt x="5569" y="21280"/>
                </a:lnTo>
                <a:lnTo>
                  <a:pt x="5603" y="21393"/>
                </a:lnTo>
                <a:lnTo>
                  <a:pt x="5660" y="21536"/>
                </a:lnTo>
                <a:lnTo>
                  <a:pt x="5734" y="21600"/>
                </a:lnTo>
                <a:lnTo>
                  <a:pt x="5975" y="21578"/>
                </a:lnTo>
                <a:lnTo>
                  <a:pt x="6131" y="21463"/>
                </a:lnTo>
                <a:lnTo>
                  <a:pt x="6201" y="21384"/>
                </a:lnTo>
                <a:lnTo>
                  <a:pt x="6258" y="21351"/>
                </a:lnTo>
                <a:lnTo>
                  <a:pt x="6364" y="21238"/>
                </a:lnTo>
                <a:lnTo>
                  <a:pt x="6426" y="21185"/>
                </a:lnTo>
                <a:lnTo>
                  <a:pt x="6566" y="21143"/>
                </a:lnTo>
                <a:lnTo>
                  <a:pt x="6800" y="21112"/>
                </a:lnTo>
                <a:lnTo>
                  <a:pt x="7144" y="21084"/>
                </a:lnTo>
                <a:lnTo>
                  <a:pt x="7415" y="21070"/>
                </a:lnTo>
                <a:lnTo>
                  <a:pt x="7621" y="21056"/>
                </a:lnTo>
                <a:lnTo>
                  <a:pt x="7770" y="21042"/>
                </a:lnTo>
                <a:lnTo>
                  <a:pt x="7873" y="21031"/>
                </a:lnTo>
                <a:lnTo>
                  <a:pt x="7937" y="21014"/>
                </a:lnTo>
                <a:lnTo>
                  <a:pt x="7989" y="20944"/>
                </a:lnTo>
                <a:lnTo>
                  <a:pt x="7947" y="20829"/>
                </a:lnTo>
                <a:lnTo>
                  <a:pt x="7828" y="20725"/>
                </a:lnTo>
                <a:lnTo>
                  <a:pt x="7649" y="20641"/>
                </a:lnTo>
                <a:lnTo>
                  <a:pt x="7425" y="20588"/>
                </a:lnTo>
                <a:lnTo>
                  <a:pt x="7199" y="20538"/>
                </a:lnTo>
                <a:lnTo>
                  <a:pt x="7076" y="20479"/>
                </a:lnTo>
                <a:lnTo>
                  <a:pt x="7001" y="20403"/>
                </a:lnTo>
                <a:lnTo>
                  <a:pt x="6920" y="20316"/>
                </a:lnTo>
                <a:lnTo>
                  <a:pt x="6891" y="20210"/>
                </a:lnTo>
                <a:lnTo>
                  <a:pt x="6829" y="20061"/>
                </a:lnTo>
                <a:lnTo>
                  <a:pt x="6676" y="19848"/>
                </a:lnTo>
                <a:lnTo>
                  <a:pt x="6473" y="19582"/>
                </a:lnTo>
                <a:lnTo>
                  <a:pt x="6364" y="19326"/>
                </a:lnTo>
                <a:lnTo>
                  <a:pt x="6325" y="18996"/>
                </a:lnTo>
                <a:lnTo>
                  <a:pt x="6330" y="18494"/>
                </a:lnTo>
                <a:lnTo>
                  <a:pt x="6349" y="18101"/>
                </a:lnTo>
                <a:lnTo>
                  <a:pt x="6382" y="17801"/>
                </a:lnTo>
                <a:lnTo>
                  <a:pt x="6441" y="17518"/>
                </a:lnTo>
                <a:lnTo>
                  <a:pt x="6539" y="17171"/>
                </a:lnTo>
                <a:lnTo>
                  <a:pt x="6687" y="16719"/>
                </a:lnTo>
                <a:lnTo>
                  <a:pt x="6800" y="16492"/>
                </a:lnTo>
                <a:lnTo>
                  <a:pt x="6903" y="16461"/>
                </a:lnTo>
                <a:lnTo>
                  <a:pt x="7021" y="16599"/>
                </a:lnTo>
                <a:lnTo>
                  <a:pt x="7184" y="16773"/>
                </a:lnTo>
                <a:lnTo>
                  <a:pt x="7393" y="16888"/>
                </a:lnTo>
                <a:lnTo>
                  <a:pt x="7545" y="16930"/>
                </a:lnTo>
                <a:lnTo>
                  <a:pt x="7693" y="16941"/>
                </a:lnTo>
                <a:lnTo>
                  <a:pt x="7870" y="16924"/>
                </a:lnTo>
                <a:lnTo>
                  <a:pt x="8107" y="16874"/>
                </a:lnTo>
                <a:lnTo>
                  <a:pt x="8244" y="16876"/>
                </a:lnTo>
                <a:lnTo>
                  <a:pt x="8370" y="16924"/>
                </a:lnTo>
                <a:lnTo>
                  <a:pt x="8496" y="16980"/>
                </a:lnTo>
                <a:lnTo>
                  <a:pt x="8648" y="17005"/>
                </a:lnTo>
                <a:lnTo>
                  <a:pt x="8791" y="16997"/>
                </a:lnTo>
                <a:lnTo>
                  <a:pt x="8886" y="16955"/>
                </a:lnTo>
                <a:lnTo>
                  <a:pt x="9012" y="16952"/>
                </a:lnTo>
                <a:lnTo>
                  <a:pt x="9088" y="16910"/>
                </a:lnTo>
                <a:lnTo>
                  <a:pt x="9111" y="16831"/>
                </a:lnTo>
                <a:lnTo>
                  <a:pt x="9170" y="16767"/>
                </a:lnTo>
                <a:lnTo>
                  <a:pt x="9276" y="16674"/>
                </a:lnTo>
                <a:lnTo>
                  <a:pt x="9413" y="16517"/>
                </a:lnTo>
                <a:lnTo>
                  <a:pt x="9571" y="16318"/>
                </a:lnTo>
                <a:lnTo>
                  <a:pt x="9687" y="16551"/>
                </a:lnTo>
                <a:lnTo>
                  <a:pt x="9787" y="16820"/>
                </a:lnTo>
                <a:lnTo>
                  <a:pt x="9868" y="17187"/>
                </a:lnTo>
                <a:lnTo>
                  <a:pt x="9930" y="17639"/>
                </a:lnTo>
                <a:lnTo>
                  <a:pt x="9970" y="18174"/>
                </a:lnTo>
                <a:lnTo>
                  <a:pt x="9972" y="18662"/>
                </a:lnTo>
                <a:lnTo>
                  <a:pt x="9920" y="19071"/>
                </a:lnTo>
                <a:lnTo>
                  <a:pt x="9807" y="19433"/>
                </a:lnTo>
                <a:lnTo>
                  <a:pt x="9627" y="19769"/>
                </a:lnTo>
                <a:lnTo>
                  <a:pt x="9462" y="19971"/>
                </a:lnTo>
                <a:lnTo>
                  <a:pt x="9477" y="20086"/>
                </a:lnTo>
                <a:lnTo>
                  <a:pt x="9371" y="20176"/>
                </a:lnTo>
                <a:lnTo>
                  <a:pt x="9175" y="20271"/>
                </a:lnTo>
                <a:lnTo>
                  <a:pt x="8896" y="20369"/>
                </a:lnTo>
                <a:lnTo>
                  <a:pt x="8653" y="20465"/>
                </a:lnTo>
                <a:lnTo>
                  <a:pt x="8466" y="20588"/>
                </a:lnTo>
                <a:lnTo>
                  <a:pt x="8342" y="20734"/>
                </a:lnTo>
                <a:lnTo>
                  <a:pt x="8288" y="20885"/>
                </a:lnTo>
                <a:lnTo>
                  <a:pt x="8286" y="20896"/>
                </a:lnTo>
                <a:lnTo>
                  <a:pt x="8310" y="20989"/>
                </a:lnTo>
                <a:lnTo>
                  <a:pt x="8429" y="21017"/>
                </a:lnTo>
                <a:lnTo>
                  <a:pt x="8668" y="21028"/>
                </a:lnTo>
                <a:lnTo>
                  <a:pt x="8921" y="21045"/>
                </a:lnTo>
                <a:lnTo>
                  <a:pt x="9177" y="21070"/>
                </a:lnTo>
                <a:lnTo>
                  <a:pt x="9423" y="21098"/>
                </a:lnTo>
                <a:lnTo>
                  <a:pt x="9647" y="21132"/>
                </a:lnTo>
                <a:lnTo>
                  <a:pt x="9836" y="21165"/>
                </a:lnTo>
                <a:lnTo>
                  <a:pt x="9977" y="21199"/>
                </a:lnTo>
                <a:lnTo>
                  <a:pt x="10058" y="21233"/>
                </a:lnTo>
                <a:lnTo>
                  <a:pt x="10201" y="21264"/>
                </a:lnTo>
                <a:lnTo>
                  <a:pt x="10425" y="21250"/>
                </a:lnTo>
                <a:lnTo>
                  <a:pt x="10675" y="21238"/>
                </a:lnTo>
                <a:lnTo>
                  <a:pt x="10877" y="21272"/>
                </a:lnTo>
                <a:lnTo>
                  <a:pt x="11005" y="21297"/>
                </a:lnTo>
                <a:lnTo>
                  <a:pt x="11072" y="21264"/>
                </a:lnTo>
                <a:lnTo>
                  <a:pt x="11155" y="21247"/>
                </a:lnTo>
                <a:lnTo>
                  <a:pt x="11222" y="21272"/>
                </a:lnTo>
                <a:lnTo>
                  <a:pt x="11363" y="21294"/>
                </a:lnTo>
                <a:lnTo>
                  <a:pt x="11557" y="21311"/>
                </a:lnTo>
                <a:lnTo>
                  <a:pt x="11785" y="21322"/>
                </a:lnTo>
                <a:lnTo>
                  <a:pt x="12022" y="21334"/>
                </a:lnTo>
                <a:lnTo>
                  <a:pt x="12244" y="21356"/>
                </a:lnTo>
                <a:lnTo>
                  <a:pt x="12428" y="21381"/>
                </a:lnTo>
                <a:lnTo>
                  <a:pt x="12548" y="21409"/>
                </a:lnTo>
                <a:lnTo>
                  <a:pt x="12768" y="21443"/>
                </a:lnTo>
                <a:lnTo>
                  <a:pt x="12982" y="21401"/>
                </a:lnTo>
                <a:lnTo>
                  <a:pt x="13154" y="21297"/>
                </a:lnTo>
                <a:lnTo>
                  <a:pt x="13252" y="21143"/>
                </a:lnTo>
                <a:lnTo>
                  <a:pt x="13301" y="21006"/>
                </a:lnTo>
                <a:lnTo>
                  <a:pt x="13371" y="20899"/>
                </a:lnTo>
                <a:lnTo>
                  <a:pt x="13469" y="20818"/>
                </a:lnTo>
                <a:lnTo>
                  <a:pt x="13597" y="20759"/>
                </a:lnTo>
                <a:lnTo>
                  <a:pt x="13762" y="20725"/>
                </a:lnTo>
                <a:lnTo>
                  <a:pt x="13968" y="20711"/>
                </a:lnTo>
                <a:lnTo>
                  <a:pt x="14222" y="20717"/>
                </a:lnTo>
                <a:lnTo>
                  <a:pt x="14529" y="20742"/>
                </a:lnTo>
                <a:lnTo>
                  <a:pt x="14744" y="20720"/>
                </a:lnTo>
                <a:lnTo>
                  <a:pt x="15031" y="20650"/>
                </a:lnTo>
                <a:lnTo>
                  <a:pt x="15276" y="20571"/>
                </a:lnTo>
                <a:lnTo>
                  <a:pt x="15475" y="20512"/>
                </a:lnTo>
                <a:lnTo>
                  <a:pt x="15642" y="20476"/>
                </a:lnTo>
                <a:lnTo>
                  <a:pt x="15790" y="20459"/>
                </a:lnTo>
                <a:lnTo>
                  <a:pt x="15937" y="20462"/>
                </a:lnTo>
                <a:lnTo>
                  <a:pt x="16099" y="20481"/>
                </a:lnTo>
                <a:lnTo>
                  <a:pt x="16132" y="20487"/>
                </a:lnTo>
                <a:lnTo>
                  <a:pt x="16163" y="20490"/>
                </a:lnTo>
                <a:lnTo>
                  <a:pt x="16168" y="20495"/>
                </a:lnTo>
                <a:lnTo>
                  <a:pt x="16289" y="20518"/>
                </a:lnTo>
                <a:lnTo>
                  <a:pt x="16523" y="20571"/>
                </a:lnTo>
                <a:lnTo>
                  <a:pt x="16794" y="20630"/>
                </a:lnTo>
                <a:lnTo>
                  <a:pt x="17027" y="20669"/>
                </a:lnTo>
                <a:lnTo>
                  <a:pt x="17197" y="20689"/>
                </a:lnTo>
                <a:lnTo>
                  <a:pt x="17278" y="20683"/>
                </a:lnTo>
                <a:lnTo>
                  <a:pt x="17326" y="20602"/>
                </a:lnTo>
                <a:lnTo>
                  <a:pt x="17337" y="20462"/>
                </a:lnTo>
                <a:lnTo>
                  <a:pt x="17348" y="20338"/>
                </a:lnTo>
                <a:lnTo>
                  <a:pt x="17412" y="20249"/>
                </a:lnTo>
                <a:lnTo>
                  <a:pt x="17532" y="20193"/>
                </a:lnTo>
                <a:lnTo>
                  <a:pt x="17709" y="20167"/>
                </a:lnTo>
                <a:lnTo>
                  <a:pt x="17827" y="20117"/>
                </a:lnTo>
                <a:lnTo>
                  <a:pt x="17889" y="20010"/>
                </a:lnTo>
                <a:lnTo>
                  <a:pt x="17886" y="19887"/>
                </a:lnTo>
                <a:lnTo>
                  <a:pt x="17807" y="19795"/>
                </a:lnTo>
                <a:lnTo>
                  <a:pt x="17695" y="19708"/>
                </a:lnTo>
                <a:lnTo>
                  <a:pt x="17574" y="19579"/>
                </a:lnTo>
                <a:lnTo>
                  <a:pt x="17481" y="19430"/>
                </a:lnTo>
                <a:lnTo>
                  <a:pt x="17495" y="19312"/>
                </a:lnTo>
                <a:lnTo>
                  <a:pt x="17505" y="19228"/>
                </a:lnTo>
                <a:lnTo>
                  <a:pt x="17387" y="19203"/>
                </a:lnTo>
                <a:lnTo>
                  <a:pt x="17204" y="19172"/>
                </a:lnTo>
                <a:lnTo>
                  <a:pt x="17000" y="19099"/>
                </a:lnTo>
                <a:lnTo>
                  <a:pt x="16823" y="19004"/>
                </a:lnTo>
                <a:lnTo>
                  <a:pt x="16717" y="18909"/>
                </a:lnTo>
                <a:lnTo>
                  <a:pt x="16693" y="18816"/>
                </a:lnTo>
                <a:lnTo>
                  <a:pt x="16558" y="18659"/>
                </a:lnTo>
                <a:lnTo>
                  <a:pt x="16289" y="18236"/>
                </a:lnTo>
                <a:lnTo>
                  <a:pt x="16068" y="17619"/>
                </a:lnTo>
                <a:lnTo>
                  <a:pt x="15842" y="16669"/>
                </a:lnTo>
                <a:lnTo>
                  <a:pt x="15767" y="15923"/>
                </a:lnTo>
                <a:lnTo>
                  <a:pt x="15842" y="15379"/>
                </a:lnTo>
                <a:lnTo>
                  <a:pt x="16068" y="15026"/>
                </a:lnTo>
                <a:lnTo>
                  <a:pt x="16186" y="14911"/>
                </a:lnTo>
                <a:lnTo>
                  <a:pt x="16253" y="14816"/>
                </a:lnTo>
                <a:lnTo>
                  <a:pt x="16336" y="14709"/>
                </a:lnTo>
                <a:lnTo>
                  <a:pt x="16493" y="14564"/>
                </a:lnTo>
                <a:lnTo>
                  <a:pt x="16661" y="14376"/>
                </a:lnTo>
                <a:lnTo>
                  <a:pt x="16772" y="14157"/>
                </a:lnTo>
                <a:lnTo>
                  <a:pt x="16851" y="13938"/>
                </a:lnTo>
                <a:lnTo>
                  <a:pt x="16939" y="13748"/>
                </a:lnTo>
                <a:lnTo>
                  <a:pt x="17022" y="13616"/>
                </a:lnTo>
                <a:lnTo>
                  <a:pt x="17109" y="13518"/>
                </a:lnTo>
                <a:lnTo>
                  <a:pt x="17123" y="13386"/>
                </a:lnTo>
                <a:lnTo>
                  <a:pt x="17124" y="13181"/>
                </a:lnTo>
                <a:lnTo>
                  <a:pt x="17116" y="12921"/>
                </a:lnTo>
                <a:lnTo>
                  <a:pt x="17096" y="12615"/>
                </a:lnTo>
                <a:lnTo>
                  <a:pt x="17065" y="12287"/>
                </a:lnTo>
                <a:lnTo>
                  <a:pt x="17028" y="11942"/>
                </a:lnTo>
                <a:lnTo>
                  <a:pt x="16981" y="11603"/>
                </a:lnTo>
                <a:lnTo>
                  <a:pt x="16929" y="11242"/>
                </a:lnTo>
                <a:lnTo>
                  <a:pt x="16895" y="10964"/>
                </a:lnTo>
                <a:lnTo>
                  <a:pt x="16878" y="10757"/>
                </a:lnTo>
                <a:lnTo>
                  <a:pt x="16882" y="10608"/>
                </a:lnTo>
                <a:lnTo>
                  <a:pt x="16909" y="10507"/>
                </a:lnTo>
                <a:lnTo>
                  <a:pt x="16958" y="10440"/>
                </a:lnTo>
                <a:lnTo>
                  <a:pt x="17030" y="10398"/>
                </a:lnTo>
                <a:lnTo>
                  <a:pt x="17129" y="10364"/>
                </a:lnTo>
                <a:lnTo>
                  <a:pt x="17515" y="10249"/>
                </a:lnTo>
                <a:lnTo>
                  <a:pt x="17815" y="10120"/>
                </a:lnTo>
                <a:lnTo>
                  <a:pt x="18098" y="9941"/>
                </a:lnTo>
                <a:lnTo>
                  <a:pt x="18437" y="9672"/>
                </a:lnTo>
                <a:lnTo>
                  <a:pt x="18672" y="9461"/>
                </a:lnTo>
                <a:lnTo>
                  <a:pt x="18888" y="9248"/>
                </a:lnTo>
                <a:lnTo>
                  <a:pt x="19065" y="9052"/>
                </a:lnTo>
                <a:lnTo>
                  <a:pt x="19184" y="8892"/>
                </a:lnTo>
                <a:lnTo>
                  <a:pt x="19378" y="8640"/>
                </a:lnTo>
                <a:lnTo>
                  <a:pt x="19574" y="8489"/>
                </a:lnTo>
                <a:lnTo>
                  <a:pt x="19774" y="8320"/>
                </a:lnTo>
                <a:lnTo>
                  <a:pt x="19826" y="7998"/>
                </a:lnTo>
                <a:lnTo>
                  <a:pt x="19855" y="7824"/>
                </a:lnTo>
                <a:lnTo>
                  <a:pt x="19919" y="7625"/>
                </a:lnTo>
                <a:lnTo>
                  <a:pt x="19988" y="7421"/>
                </a:lnTo>
                <a:lnTo>
                  <a:pt x="20059" y="7129"/>
                </a:lnTo>
                <a:lnTo>
                  <a:pt x="20126" y="6776"/>
                </a:lnTo>
                <a:lnTo>
                  <a:pt x="20183" y="6392"/>
                </a:lnTo>
                <a:lnTo>
                  <a:pt x="20210" y="6268"/>
                </a:lnTo>
                <a:lnTo>
                  <a:pt x="20268" y="6165"/>
                </a:lnTo>
                <a:lnTo>
                  <a:pt x="20367" y="6058"/>
                </a:lnTo>
                <a:lnTo>
                  <a:pt x="20524" y="5932"/>
                </a:lnTo>
                <a:lnTo>
                  <a:pt x="20643" y="5837"/>
                </a:lnTo>
                <a:lnTo>
                  <a:pt x="20739" y="5750"/>
                </a:lnTo>
                <a:lnTo>
                  <a:pt x="20818" y="5640"/>
                </a:lnTo>
                <a:lnTo>
                  <a:pt x="20743" y="5380"/>
                </a:lnTo>
                <a:lnTo>
                  <a:pt x="20689" y="5150"/>
                </a:lnTo>
                <a:lnTo>
                  <a:pt x="20658" y="4968"/>
                </a:lnTo>
                <a:lnTo>
                  <a:pt x="20658" y="4858"/>
                </a:lnTo>
                <a:lnTo>
                  <a:pt x="20704" y="4785"/>
                </a:lnTo>
                <a:lnTo>
                  <a:pt x="20812" y="4676"/>
                </a:lnTo>
                <a:lnTo>
                  <a:pt x="20962" y="4539"/>
                </a:lnTo>
                <a:lnTo>
                  <a:pt x="21142" y="4393"/>
                </a:lnTo>
                <a:lnTo>
                  <a:pt x="21600" y="4040"/>
                </a:lnTo>
                <a:lnTo>
                  <a:pt x="21566" y="3580"/>
                </a:lnTo>
                <a:lnTo>
                  <a:pt x="21529" y="3229"/>
                </a:lnTo>
                <a:lnTo>
                  <a:pt x="21489" y="3028"/>
                </a:lnTo>
                <a:lnTo>
                  <a:pt x="21349" y="2944"/>
                </a:lnTo>
                <a:lnTo>
                  <a:pt x="21187" y="3008"/>
                </a:lnTo>
                <a:lnTo>
                  <a:pt x="21128" y="3058"/>
                </a:lnTo>
                <a:lnTo>
                  <a:pt x="21007" y="3148"/>
                </a:lnTo>
                <a:lnTo>
                  <a:pt x="20837" y="3266"/>
                </a:lnTo>
                <a:lnTo>
                  <a:pt x="20638" y="3398"/>
                </a:lnTo>
                <a:lnTo>
                  <a:pt x="20428" y="3538"/>
                </a:lnTo>
                <a:lnTo>
                  <a:pt x="20225" y="3678"/>
                </a:lnTo>
                <a:lnTo>
                  <a:pt x="20054" y="3796"/>
                </a:lnTo>
                <a:lnTo>
                  <a:pt x="19934" y="3883"/>
                </a:lnTo>
                <a:lnTo>
                  <a:pt x="19777" y="3989"/>
                </a:lnTo>
                <a:lnTo>
                  <a:pt x="19683" y="4034"/>
                </a:lnTo>
                <a:lnTo>
                  <a:pt x="19621" y="4065"/>
                </a:lnTo>
                <a:lnTo>
                  <a:pt x="19486" y="4143"/>
                </a:lnTo>
                <a:lnTo>
                  <a:pt x="19302" y="4261"/>
                </a:lnTo>
                <a:lnTo>
                  <a:pt x="19085" y="4404"/>
                </a:lnTo>
                <a:lnTo>
                  <a:pt x="18538" y="4777"/>
                </a:lnTo>
                <a:lnTo>
                  <a:pt x="18428" y="4606"/>
                </a:lnTo>
                <a:lnTo>
                  <a:pt x="18309" y="4480"/>
                </a:lnTo>
                <a:lnTo>
                  <a:pt x="18140" y="4527"/>
                </a:lnTo>
                <a:lnTo>
                  <a:pt x="17886" y="4808"/>
                </a:lnTo>
                <a:lnTo>
                  <a:pt x="17731" y="5284"/>
                </a:lnTo>
                <a:lnTo>
                  <a:pt x="17690" y="5396"/>
                </a:lnTo>
                <a:lnTo>
                  <a:pt x="17611" y="5525"/>
                </a:lnTo>
                <a:lnTo>
                  <a:pt x="17503" y="5654"/>
                </a:lnTo>
                <a:lnTo>
                  <a:pt x="17382" y="5775"/>
                </a:lnTo>
                <a:lnTo>
                  <a:pt x="17257" y="5876"/>
                </a:lnTo>
                <a:lnTo>
                  <a:pt x="17143" y="5946"/>
                </a:lnTo>
                <a:lnTo>
                  <a:pt x="17052" y="5974"/>
                </a:lnTo>
                <a:lnTo>
                  <a:pt x="16996" y="5949"/>
                </a:lnTo>
                <a:lnTo>
                  <a:pt x="16966" y="5845"/>
                </a:lnTo>
                <a:lnTo>
                  <a:pt x="16998" y="5708"/>
                </a:lnTo>
                <a:lnTo>
                  <a:pt x="17028" y="5539"/>
                </a:lnTo>
                <a:lnTo>
                  <a:pt x="16985" y="5321"/>
                </a:lnTo>
                <a:lnTo>
                  <a:pt x="16929" y="5063"/>
                </a:lnTo>
                <a:lnTo>
                  <a:pt x="16895" y="4777"/>
                </a:lnTo>
                <a:lnTo>
                  <a:pt x="16865" y="4446"/>
                </a:lnTo>
                <a:lnTo>
                  <a:pt x="16821" y="4073"/>
                </a:lnTo>
                <a:lnTo>
                  <a:pt x="16774" y="3726"/>
                </a:lnTo>
                <a:lnTo>
                  <a:pt x="16739" y="3448"/>
                </a:lnTo>
                <a:lnTo>
                  <a:pt x="16695" y="3244"/>
                </a:lnTo>
                <a:lnTo>
                  <a:pt x="16626" y="3075"/>
                </a:lnTo>
                <a:lnTo>
                  <a:pt x="16547" y="2873"/>
                </a:lnTo>
                <a:lnTo>
                  <a:pt x="16479" y="2590"/>
                </a:lnTo>
                <a:lnTo>
                  <a:pt x="16296" y="1993"/>
                </a:lnTo>
                <a:lnTo>
                  <a:pt x="15960" y="1357"/>
                </a:lnTo>
                <a:lnTo>
                  <a:pt x="15704" y="962"/>
                </a:lnTo>
                <a:lnTo>
                  <a:pt x="15489" y="653"/>
                </a:lnTo>
                <a:lnTo>
                  <a:pt x="15332" y="451"/>
                </a:lnTo>
                <a:lnTo>
                  <a:pt x="15246" y="381"/>
                </a:lnTo>
                <a:lnTo>
                  <a:pt x="15160" y="348"/>
                </a:lnTo>
                <a:lnTo>
                  <a:pt x="15037" y="269"/>
                </a:lnTo>
                <a:lnTo>
                  <a:pt x="14556" y="8"/>
                </a:lnTo>
                <a:lnTo>
                  <a:pt x="14138" y="0"/>
                </a:lnTo>
                <a:close/>
                <a:moveTo>
                  <a:pt x="14684" y="15713"/>
                </a:moveTo>
                <a:lnTo>
                  <a:pt x="14729" y="15777"/>
                </a:lnTo>
                <a:lnTo>
                  <a:pt x="14807" y="15946"/>
                </a:lnTo>
                <a:lnTo>
                  <a:pt x="14909" y="16192"/>
                </a:lnTo>
                <a:lnTo>
                  <a:pt x="15020" y="16487"/>
                </a:lnTo>
                <a:lnTo>
                  <a:pt x="15132" y="16795"/>
                </a:lnTo>
                <a:lnTo>
                  <a:pt x="15231" y="17087"/>
                </a:lnTo>
                <a:lnTo>
                  <a:pt x="15305" y="17330"/>
                </a:lnTo>
                <a:lnTo>
                  <a:pt x="15346" y="17499"/>
                </a:lnTo>
                <a:lnTo>
                  <a:pt x="15394" y="17765"/>
                </a:lnTo>
                <a:lnTo>
                  <a:pt x="15440" y="17956"/>
                </a:lnTo>
                <a:lnTo>
                  <a:pt x="15475" y="18163"/>
                </a:lnTo>
                <a:lnTo>
                  <a:pt x="15480" y="18421"/>
                </a:lnTo>
                <a:lnTo>
                  <a:pt x="15458" y="18676"/>
                </a:lnTo>
                <a:lnTo>
                  <a:pt x="15408" y="18872"/>
                </a:lnTo>
                <a:lnTo>
                  <a:pt x="15300" y="19046"/>
                </a:lnTo>
                <a:lnTo>
                  <a:pt x="15142" y="19214"/>
                </a:lnTo>
                <a:lnTo>
                  <a:pt x="14941" y="19405"/>
                </a:lnTo>
                <a:lnTo>
                  <a:pt x="14727" y="19638"/>
                </a:lnTo>
                <a:lnTo>
                  <a:pt x="14488" y="19853"/>
                </a:lnTo>
                <a:lnTo>
                  <a:pt x="14222" y="19991"/>
                </a:lnTo>
                <a:lnTo>
                  <a:pt x="14001" y="20050"/>
                </a:lnTo>
                <a:lnTo>
                  <a:pt x="13865" y="20069"/>
                </a:lnTo>
                <a:lnTo>
                  <a:pt x="13612" y="20033"/>
                </a:lnTo>
                <a:lnTo>
                  <a:pt x="13417" y="19999"/>
                </a:lnTo>
                <a:lnTo>
                  <a:pt x="13265" y="19968"/>
                </a:lnTo>
                <a:lnTo>
                  <a:pt x="13152" y="19935"/>
                </a:lnTo>
                <a:lnTo>
                  <a:pt x="13065" y="19898"/>
                </a:lnTo>
                <a:lnTo>
                  <a:pt x="12997" y="19853"/>
                </a:lnTo>
                <a:lnTo>
                  <a:pt x="12938" y="19797"/>
                </a:lnTo>
                <a:lnTo>
                  <a:pt x="12879" y="19725"/>
                </a:lnTo>
                <a:lnTo>
                  <a:pt x="12723" y="19450"/>
                </a:lnTo>
                <a:lnTo>
                  <a:pt x="12593" y="19055"/>
                </a:lnTo>
                <a:lnTo>
                  <a:pt x="12492" y="18553"/>
                </a:lnTo>
                <a:lnTo>
                  <a:pt x="12425" y="17956"/>
                </a:lnTo>
                <a:lnTo>
                  <a:pt x="12398" y="17367"/>
                </a:lnTo>
                <a:lnTo>
                  <a:pt x="12423" y="16857"/>
                </a:lnTo>
                <a:lnTo>
                  <a:pt x="12500" y="16397"/>
                </a:lnTo>
                <a:lnTo>
                  <a:pt x="12634" y="15971"/>
                </a:lnTo>
                <a:lnTo>
                  <a:pt x="12689" y="15920"/>
                </a:lnTo>
                <a:lnTo>
                  <a:pt x="12789" y="15999"/>
                </a:lnTo>
                <a:lnTo>
                  <a:pt x="12873" y="16063"/>
                </a:lnTo>
                <a:lnTo>
                  <a:pt x="13004" y="16097"/>
                </a:lnTo>
                <a:lnTo>
                  <a:pt x="13215" y="16105"/>
                </a:lnTo>
                <a:lnTo>
                  <a:pt x="13540" y="16094"/>
                </a:lnTo>
                <a:lnTo>
                  <a:pt x="13792" y="16075"/>
                </a:lnTo>
                <a:lnTo>
                  <a:pt x="14008" y="16047"/>
                </a:lnTo>
                <a:lnTo>
                  <a:pt x="14166" y="16016"/>
                </a:lnTo>
                <a:lnTo>
                  <a:pt x="14244" y="15985"/>
                </a:lnTo>
                <a:lnTo>
                  <a:pt x="14337" y="15909"/>
                </a:lnTo>
                <a:lnTo>
                  <a:pt x="14471" y="15819"/>
                </a:lnTo>
                <a:lnTo>
                  <a:pt x="14601" y="15744"/>
                </a:lnTo>
                <a:lnTo>
                  <a:pt x="14684" y="15713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Everyone answers 3 qu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sk-SK" dirty="0"/>
              <a:t>Kaźdý odpovedá na 3 otázky</a:t>
            </a:r>
            <a:endParaRPr dirty="0"/>
          </a:p>
        </p:txBody>
      </p:sp>
      <p:sp>
        <p:nvSpPr>
          <p:cNvPr id="434" name="These are not status for the ScrumMaster…"/>
          <p:cNvSpPr txBox="1">
            <a:spLocks noGrp="1"/>
          </p:cNvSpPr>
          <p:nvPr>
            <p:ph type="body" sz="quarter" idx="1"/>
          </p:nvPr>
        </p:nvSpPr>
        <p:spPr>
          <a:xfrm>
            <a:off x="342900" y="5753100"/>
            <a:ext cx="9461500" cy="1143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0000"/>
              </a:lnSpc>
            </a:pPr>
            <a:r>
              <a:rPr lang="sk-SK" i="1" dirty="0">
                <a:solidFill>
                  <a:srgbClr val="FF2600"/>
                </a:solidFill>
              </a:rPr>
              <a:t>Nie je</a:t>
            </a:r>
            <a:r>
              <a:rPr dirty="0"/>
              <a:t> </a:t>
            </a:r>
            <a:r>
              <a:rPr lang="sk-SK" dirty="0"/>
              <a:t>to </a:t>
            </a:r>
            <a:r>
              <a:rPr dirty="0"/>
              <a:t>status </a:t>
            </a:r>
            <a:r>
              <a:rPr lang="sk-SK" dirty="0"/>
              <a:t>pre </a:t>
            </a:r>
            <a:r>
              <a:rPr dirty="0"/>
              <a:t>ScrumMaster</a:t>
            </a:r>
            <a:r>
              <a:rPr lang="sk-SK" dirty="0"/>
              <a:t>a</a:t>
            </a:r>
            <a:endParaRPr dirty="0"/>
          </a:p>
          <a:p>
            <a:pPr marL="1041400" lvl="1" indent="-444500">
              <a:lnSpc>
                <a:spcPct val="70000"/>
              </a:lnSpc>
              <a:buClrTx/>
              <a:defRPr sz="3200"/>
            </a:pPr>
            <a:r>
              <a:rPr lang="sk-SK" dirty="0"/>
              <a:t>Sú to záväzky voči ostaným</a:t>
            </a:r>
            <a:endParaRPr dirty="0"/>
          </a:p>
        </p:txBody>
      </p:sp>
      <p:grpSp>
        <p:nvGrpSpPr>
          <p:cNvPr id="441" name="Group"/>
          <p:cNvGrpSpPr/>
          <p:nvPr/>
        </p:nvGrpSpPr>
        <p:grpSpPr>
          <a:xfrm>
            <a:off x="1676400" y="1054099"/>
            <a:ext cx="6870701" cy="1524001"/>
            <a:chOff x="0" y="0"/>
            <a:chExt cx="6870700" cy="1524000"/>
          </a:xfrm>
        </p:grpSpPr>
        <p:grpSp>
          <p:nvGrpSpPr>
            <p:cNvPr id="437" name="What did you do yesterday?"/>
            <p:cNvGrpSpPr/>
            <p:nvPr/>
          </p:nvGrpSpPr>
          <p:grpSpPr>
            <a:xfrm>
              <a:off x="-1" y="495300"/>
              <a:ext cx="6769101" cy="1028701"/>
              <a:chOff x="0" y="0"/>
              <a:chExt cx="6769100" cy="1028700"/>
            </a:xfrm>
          </p:grpSpPr>
          <p:sp>
            <p:nvSpPr>
              <p:cNvPr id="435" name="Rounded Rectangle"/>
              <p:cNvSpPr/>
              <p:nvPr/>
            </p:nvSpPr>
            <p:spPr>
              <a:xfrm>
                <a:off x="0" y="0"/>
                <a:ext cx="6769100" cy="1028700"/>
              </a:xfrm>
              <a:prstGeom prst="roundRect">
                <a:avLst>
                  <a:gd name="adj" fmla="val 29630"/>
                </a:avLst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36" name="What did you do yesterday?"/>
              <p:cNvSpPr txBox="1"/>
              <p:nvPr/>
            </p:nvSpPr>
            <p:spPr>
              <a:xfrm>
                <a:off x="89274" y="238634"/>
                <a:ext cx="6590552" cy="551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k-SK" dirty="0"/>
                  <a:t>Na čom si pracoval včera?</a:t>
                </a:r>
                <a:endParaRPr dirty="0"/>
              </a:p>
            </p:txBody>
          </p:sp>
        </p:grpSp>
        <p:grpSp>
          <p:nvGrpSpPr>
            <p:cNvPr id="440" name="Group"/>
            <p:cNvGrpSpPr/>
            <p:nvPr/>
          </p:nvGrpSpPr>
          <p:grpSpPr>
            <a:xfrm>
              <a:off x="5918200" y="-1"/>
              <a:ext cx="952501" cy="952501"/>
              <a:chOff x="0" y="0"/>
              <a:chExt cx="952500" cy="952500"/>
            </a:xfrm>
          </p:grpSpPr>
          <p:pic>
            <p:nvPicPr>
              <p:cNvPr id="438" name="greenhuge-2.png" descr="greenhuge-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27000" dist="101600" dir="2700000" rotWithShape="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39" name="1"/>
              <p:cNvSpPr txBox="1"/>
              <p:nvPr/>
            </p:nvSpPr>
            <p:spPr>
              <a:xfrm>
                <a:off x="195876" y="63500"/>
                <a:ext cx="533402" cy="845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50800" dist="25400" dir="135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ts val="6000"/>
                  </a:lnSpc>
                  <a:tabLst>
                    <a:tab pos="1066800" algn="l"/>
                  </a:tabLst>
                  <a:defRPr sz="50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448" name="Group"/>
          <p:cNvGrpSpPr/>
          <p:nvPr/>
        </p:nvGrpSpPr>
        <p:grpSpPr>
          <a:xfrm>
            <a:off x="1676400" y="2590799"/>
            <a:ext cx="6870701" cy="1524001"/>
            <a:chOff x="0" y="0"/>
            <a:chExt cx="6870700" cy="1524000"/>
          </a:xfrm>
        </p:grpSpPr>
        <p:grpSp>
          <p:nvGrpSpPr>
            <p:cNvPr id="444" name="What will you do today?"/>
            <p:cNvGrpSpPr/>
            <p:nvPr/>
          </p:nvGrpSpPr>
          <p:grpSpPr>
            <a:xfrm>
              <a:off x="-1" y="495300"/>
              <a:ext cx="6769101" cy="1028701"/>
              <a:chOff x="0" y="0"/>
              <a:chExt cx="6769100" cy="1028700"/>
            </a:xfrm>
          </p:grpSpPr>
          <p:sp>
            <p:nvSpPr>
              <p:cNvPr id="442" name="Rounded Rectangle"/>
              <p:cNvSpPr/>
              <p:nvPr/>
            </p:nvSpPr>
            <p:spPr>
              <a:xfrm>
                <a:off x="0" y="0"/>
                <a:ext cx="6769100" cy="1028700"/>
              </a:xfrm>
              <a:prstGeom prst="roundRect">
                <a:avLst>
                  <a:gd name="adj" fmla="val 29630"/>
                </a:avLst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43" name="What will you do today?"/>
              <p:cNvSpPr txBox="1"/>
              <p:nvPr/>
            </p:nvSpPr>
            <p:spPr>
              <a:xfrm>
                <a:off x="89274" y="238634"/>
                <a:ext cx="6590552" cy="551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k-SK" dirty="0"/>
                  <a:t>Na čom budeš pracovať dnes</a:t>
                </a:r>
                <a:r>
                  <a:rPr dirty="0"/>
                  <a:t>?</a:t>
                </a:r>
              </a:p>
            </p:txBody>
          </p:sp>
        </p:grpSp>
        <p:grpSp>
          <p:nvGrpSpPr>
            <p:cNvPr id="447" name="Group"/>
            <p:cNvGrpSpPr/>
            <p:nvPr/>
          </p:nvGrpSpPr>
          <p:grpSpPr>
            <a:xfrm>
              <a:off x="5918200" y="-1"/>
              <a:ext cx="952501" cy="952501"/>
              <a:chOff x="0" y="0"/>
              <a:chExt cx="952500" cy="952500"/>
            </a:xfrm>
          </p:grpSpPr>
          <p:pic>
            <p:nvPicPr>
              <p:cNvPr id="445" name="greenhuge-2.png" descr="greenhuge-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27000" dist="101600" dir="2700000" rotWithShape="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46" name="2"/>
              <p:cNvSpPr txBox="1"/>
              <p:nvPr/>
            </p:nvSpPr>
            <p:spPr>
              <a:xfrm>
                <a:off x="195876" y="63500"/>
                <a:ext cx="533402" cy="845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50800" dist="25400" dir="135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ts val="6000"/>
                  </a:lnSpc>
                  <a:tabLst>
                    <a:tab pos="1066800" algn="l"/>
                  </a:tabLst>
                  <a:defRPr sz="50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455" name="Group"/>
          <p:cNvGrpSpPr/>
          <p:nvPr/>
        </p:nvGrpSpPr>
        <p:grpSpPr>
          <a:xfrm>
            <a:off x="1676400" y="4127499"/>
            <a:ext cx="6870701" cy="1524001"/>
            <a:chOff x="0" y="0"/>
            <a:chExt cx="6870700" cy="1524000"/>
          </a:xfrm>
        </p:grpSpPr>
        <p:grpSp>
          <p:nvGrpSpPr>
            <p:cNvPr id="451" name="Is anything in your way?"/>
            <p:cNvGrpSpPr/>
            <p:nvPr/>
          </p:nvGrpSpPr>
          <p:grpSpPr>
            <a:xfrm>
              <a:off x="-1" y="495300"/>
              <a:ext cx="6769101" cy="1028701"/>
              <a:chOff x="0" y="0"/>
              <a:chExt cx="6769100" cy="1028700"/>
            </a:xfrm>
          </p:grpSpPr>
          <p:sp>
            <p:nvSpPr>
              <p:cNvPr id="449" name="Rounded Rectangle"/>
              <p:cNvSpPr/>
              <p:nvPr/>
            </p:nvSpPr>
            <p:spPr>
              <a:xfrm>
                <a:off x="0" y="0"/>
                <a:ext cx="6769100" cy="1028700"/>
              </a:xfrm>
              <a:prstGeom prst="roundRect">
                <a:avLst>
                  <a:gd name="adj" fmla="val 29630"/>
                </a:avLst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0" name="Is anything in your way?"/>
              <p:cNvSpPr txBox="1"/>
              <p:nvPr/>
            </p:nvSpPr>
            <p:spPr>
              <a:xfrm>
                <a:off x="89274" y="238634"/>
                <a:ext cx="6590552" cy="551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lnSpc>
                    <a:spcPts val="4300"/>
                  </a:lnSpc>
                  <a:tabLst>
                    <a:tab pos="1066800" algn="l"/>
                  </a:tabLst>
                  <a:defRPr sz="36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sk-SK" dirty="0"/>
                  <a:t>Stojí ti niečo v ceste</a:t>
                </a:r>
                <a:r>
                  <a:rPr dirty="0"/>
                  <a:t>?</a:t>
                </a:r>
              </a:p>
            </p:txBody>
          </p:sp>
        </p:grpSp>
        <p:grpSp>
          <p:nvGrpSpPr>
            <p:cNvPr id="454" name="Group"/>
            <p:cNvGrpSpPr/>
            <p:nvPr/>
          </p:nvGrpSpPr>
          <p:grpSpPr>
            <a:xfrm>
              <a:off x="5918200" y="-1"/>
              <a:ext cx="952501" cy="952501"/>
              <a:chOff x="0" y="0"/>
              <a:chExt cx="952500" cy="952500"/>
            </a:xfrm>
          </p:grpSpPr>
          <p:pic>
            <p:nvPicPr>
              <p:cNvPr id="452" name="greenhuge-2.png" descr="greenhuge-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27000" dist="101600" dir="2700000" rotWithShape="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53" name="3"/>
              <p:cNvSpPr txBox="1"/>
              <p:nvPr/>
            </p:nvSpPr>
            <p:spPr>
              <a:xfrm>
                <a:off x="195876" y="63500"/>
                <a:ext cx="533402" cy="8451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50800" dist="25400" dir="135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ts val="6000"/>
                  </a:lnSpc>
                  <a:tabLst>
                    <a:tab pos="1066800" algn="l"/>
                  </a:tabLst>
                  <a:defRPr sz="5000">
                    <a:solidFill>
                      <a:srgbClr val="FFFF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he sprint re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Revízia sprintu</a:t>
            </a:r>
            <a:endParaRPr dirty="0"/>
          </a:p>
        </p:txBody>
      </p:sp>
      <p:sp>
        <p:nvSpPr>
          <p:cNvPr id="458" name="Team presents what it accomplished during the spr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sk-SK" dirty="0"/>
              <a:t>Tím prezentuje, čo dosiahol počas sprintu</a:t>
            </a:r>
            <a:endParaRPr dirty="0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sk-SK" dirty="0"/>
              <a:t>Obvykle má formu dema nových vlastností produktu alebo ich architektúry</a:t>
            </a:r>
            <a:endParaRPr dirty="0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sk-SK" dirty="0"/>
              <a:t>Neformálne</a:t>
            </a:r>
            <a:endParaRPr dirty="0"/>
          </a:p>
          <a:p>
            <a:pPr marL="1041400" lvl="1" indent="-444500">
              <a:lnSpc>
                <a:spcPct val="80000"/>
              </a:lnSpc>
              <a:spcBef>
                <a:spcPts val="1500"/>
              </a:spcBef>
              <a:buClrTx/>
              <a:defRPr sz="3200"/>
            </a:pPr>
            <a:r>
              <a:rPr lang="sk-SK" dirty="0"/>
              <a:t>Pravidlo 2-hodinovej prípravy</a:t>
            </a:r>
            <a:endParaRPr dirty="0"/>
          </a:p>
          <a:p>
            <a:pPr marL="1041400" lvl="1" indent="-444500">
              <a:lnSpc>
                <a:spcPct val="80000"/>
              </a:lnSpc>
              <a:spcBef>
                <a:spcPts val="1500"/>
              </a:spcBef>
              <a:buClrTx/>
              <a:defRPr sz="3200"/>
            </a:pPr>
            <a:r>
              <a:rPr lang="sk-SK" dirty="0"/>
              <a:t>Žiadne slajdy</a:t>
            </a:r>
            <a:endParaRPr dirty="0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sk-SK" dirty="0"/>
              <a:t>Účastní sa celý tím</a:t>
            </a:r>
            <a:endParaRPr dirty="0"/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sk-SK" dirty="0"/>
              <a:t>Môže prísť celý svet</a:t>
            </a:r>
            <a:endParaRPr dirty="0"/>
          </a:p>
        </p:txBody>
      </p:sp>
      <p:pic>
        <p:nvPicPr>
          <p:cNvPr id="45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207000"/>
            <a:ext cx="2787650" cy="186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27" y="3346450"/>
            <a:ext cx="2787650" cy="186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print retrospec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Retrospektíva sprintu</a:t>
            </a:r>
            <a:endParaRPr dirty="0"/>
          </a:p>
        </p:txBody>
      </p:sp>
      <p:sp>
        <p:nvSpPr>
          <p:cNvPr id="463" name="Periodically take a look at what is and is not working…"/>
          <p:cNvSpPr txBox="1">
            <a:spLocks noGrp="1"/>
          </p:cNvSpPr>
          <p:nvPr>
            <p:ph type="body" idx="1"/>
          </p:nvPr>
        </p:nvSpPr>
        <p:spPr>
          <a:xfrm>
            <a:off x="342900" y="1600200"/>
            <a:ext cx="94615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sk-SK" dirty="0"/>
              <a:t>Pravidelné skúmanie toho čo funguje a čo nie</a:t>
            </a:r>
            <a:endParaRPr dirty="0"/>
          </a:p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sk-SK" dirty="0"/>
              <a:t>obvykle</a:t>
            </a:r>
            <a:r>
              <a:rPr dirty="0"/>
              <a:t> 15–30 </a:t>
            </a:r>
            <a:r>
              <a:rPr lang="sk-SK" dirty="0"/>
              <a:t>minút</a:t>
            </a:r>
            <a:endParaRPr dirty="0"/>
          </a:p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sk-SK" dirty="0"/>
              <a:t>Robí sa po každom sprinte</a:t>
            </a:r>
            <a:endParaRPr dirty="0"/>
          </a:p>
          <a:p>
            <a:pPr>
              <a:lnSpc>
                <a:spcPct val="90000"/>
              </a:lnSpc>
              <a:spcBef>
                <a:spcPts val="1300"/>
              </a:spcBef>
            </a:pPr>
            <a:r>
              <a:rPr lang="sk-SK" dirty="0"/>
              <a:t>Účastní sa celý tím</a:t>
            </a:r>
            <a:endParaRPr dirty="0"/>
          </a:p>
          <a:p>
            <a:pPr marL="1041400" lvl="1" indent="-444500">
              <a:lnSpc>
                <a:spcPct val="90000"/>
              </a:lnSpc>
              <a:spcBef>
                <a:spcPts val="1300"/>
              </a:spcBef>
              <a:buClrTx/>
              <a:defRPr sz="3200"/>
            </a:pPr>
            <a:r>
              <a:rPr dirty="0"/>
              <a:t>ScrumMaster</a:t>
            </a:r>
          </a:p>
          <a:p>
            <a:pPr marL="1041400" lvl="1" indent="-444500">
              <a:lnSpc>
                <a:spcPct val="90000"/>
              </a:lnSpc>
              <a:spcBef>
                <a:spcPts val="1300"/>
              </a:spcBef>
              <a:buClrTx/>
              <a:defRPr sz="3200"/>
            </a:pPr>
            <a:r>
              <a:rPr dirty="0"/>
              <a:t>Product owner</a:t>
            </a:r>
          </a:p>
          <a:p>
            <a:pPr marL="1041400" lvl="1" indent="-444500">
              <a:lnSpc>
                <a:spcPct val="90000"/>
              </a:lnSpc>
              <a:spcBef>
                <a:spcPts val="1300"/>
              </a:spcBef>
              <a:buClrTx/>
              <a:defRPr sz="3200"/>
            </a:pPr>
            <a:r>
              <a:rPr lang="sk-SK" dirty="0"/>
              <a:t>Tím</a:t>
            </a:r>
            <a:endParaRPr dirty="0"/>
          </a:p>
          <a:p>
            <a:pPr marL="1041400" lvl="1" indent="-444500">
              <a:lnSpc>
                <a:spcPct val="90000"/>
              </a:lnSpc>
              <a:spcBef>
                <a:spcPts val="1300"/>
              </a:spcBef>
              <a:buClrTx/>
              <a:defRPr sz="3200"/>
            </a:pPr>
            <a:r>
              <a:rPr lang="sk-SK" dirty="0"/>
              <a:t>Môzu aj zákazníci a ďalší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tart / Stop / Contin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Žačať</a:t>
            </a:r>
            <a:r>
              <a:rPr dirty="0"/>
              <a:t> / </a:t>
            </a:r>
            <a:r>
              <a:rPr lang="sk-SK" dirty="0"/>
              <a:t>Prestať</a:t>
            </a:r>
            <a:r>
              <a:rPr dirty="0"/>
              <a:t> / </a:t>
            </a:r>
            <a:r>
              <a:rPr lang="sk-SK" dirty="0"/>
              <a:t>Pokračovať</a:t>
            </a:r>
            <a:endParaRPr dirty="0"/>
          </a:p>
        </p:txBody>
      </p:sp>
      <p:sp>
        <p:nvSpPr>
          <p:cNvPr id="466" name="Whole team gathers and discusses what they’d like to:"/>
          <p:cNvSpPr txBox="1">
            <a:spLocks noGrp="1"/>
          </p:cNvSpPr>
          <p:nvPr>
            <p:ph type="body" sz="quarter" idx="1"/>
          </p:nvPr>
        </p:nvSpPr>
        <p:spPr>
          <a:xfrm>
            <a:off x="342900" y="1765300"/>
            <a:ext cx="9461500" cy="1231900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Celý tím sa zhromaždí a diskutuje čo by chceli:</a:t>
            </a:r>
            <a:endParaRPr dirty="0"/>
          </a:p>
        </p:txBody>
      </p:sp>
      <p:grpSp>
        <p:nvGrpSpPr>
          <p:cNvPr id="469" name="Start doing"/>
          <p:cNvGrpSpPr/>
          <p:nvPr/>
        </p:nvGrpSpPr>
        <p:grpSpPr>
          <a:xfrm>
            <a:off x="1498600" y="2819400"/>
            <a:ext cx="3822700" cy="977900"/>
            <a:chOff x="0" y="0"/>
            <a:chExt cx="3822700" cy="977900"/>
          </a:xfrm>
        </p:grpSpPr>
        <p:sp>
          <p:nvSpPr>
            <p:cNvPr id="467" name="Rounded Rectangle"/>
            <p:cNvSpPr/>
            <p:nvPr/>
          </p:nvSpPr>
          <p:spPr>
            <a:xfrm>
              <a:off x="0" y="0"/>
              <a:ext cx="3822700" cy="977900"/>
            </a:xfrm>
            <a:prstGeom prst="roundRect">
              <a:avLst>
                <a:gd name="adj" fmla="val 31169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8" name="Start doing"/>
            <p:cNvSpPr txBox="1"/>
            <p:nvPr/>
          </p:nvSpPr>
          <p:spPr>
            <a:xfrm>
              <a:off x="89273" y="174762"/>
              <a:ext cx="3644154" cy="62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Začať robiť</a:t>
              </a:r>
              <a:endParaRPr dirty="0"/>
            </a:p>
          </p:txBody>
        </p:sp>
      </p:grpSp>
      <p:grpSp>
        <p:nvGrpSpPr>
          <p:cNvPr id="472" name="Stop doing"/>
          <p:cNvGrpSpPr/>
          <p:nvPr/>
        </p:nvGrpSpPr>
        <p:grpSpPr>
          <a:xfrm>
            <a:off x="3162300" y="4051300"/>
            <a:ext cx="3822700" cy="977900"/>
            <a:chOff x="0" y="0"/>
            <a:chExt cx="3822700" cy="977900"/>
          </a:xfrm>
        </p:grpSpPr>
        <p:sp>
          <p:nvSpPr>
            <p:cNvPr id="470" name="Rounded Rectangle"/>
            <p:cNvSpPr/>
            <p:nvPr/>
          </p:nvSpPr>
          <p:spPr>
            <a:xfrm>
              <a:off x="0" y="0"/>
              <a:ext cx="3822700" cy="977900"/>
            </a:xfrm>
            <a:prstGeom prst="roundRect">
              <a:avLst>
                <a:gd name="adj" fmla="val 31169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1" name="Stop doing"/>
            <p:cNvSpPr txBox="1"/>
            <p:nvPr/>
          </p:nvSpPr>
          <p:spPr>
            <a:xfrm>
              <a:off x="89273" y="174762"/>
              <a:ext cx="3644154" cy="62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Prestať robiť</a:t>
              </a:r>
              <a:endParaRPr dirty="0"/>
            </a:p>
          </p:txBody>
        </p:sp>
      </p:grpSp>
      <p:grpSp>
        <p:nvGrpSpPr>
          <p:cNvPr id="475" name="Continue doing"/>
          <p:cNvGrpSpPr/>
          <p:nvPr/>
        </p:nvGrpSpPr>
        <p:grpSpPr>
          <a:xfrm>
            <a:off x="4826000" y="5283200"/>
            <a:ext cx="3822700" cy="977900"/>
            <a:chOff x="0" y="0"/>
            <a:chExt cx="3822700" cy="977900"/>
          </a:xfrm>
        </p:grpSpPr>
        <p:sp>
          <p:nvSpPr>
            <p:cNvPr id="473" name="Rounded Rectangle"/>
            <p:cNvSpPr/>
            <p:nvPr/>
          </p:nvSpPr>
          <p:spPr>
            <a:xfrm>
              <a:off x="0" y="0"/>
              <a:ext cx="3822700" cy="977900"/>
            </a:xfrm>
            <a:prstGeom prst="roundRect">
              <a:avLst>
                <a:gd name="adj" fmla="val 31169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4" name="Continue doing"/>
            <p:cNvSpPr txBox="1"/>
            <p:nvPr/>
          </p:nvSpPr>
          <p:spPr>
            <a:xfrm>
              <a:off x="89273" y="174762"/>
              <a:ext cx="3644154" cy="62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4300"/>
                </a:lnSpc>
                <a:tabLst>
                  <a:tab pos="1066800" algn="l"/>
                </a:tabLst>
                <a:defRPr sz="36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Pokračovať robiť</a:t>
              </a:r>
              <a:endParaRPr dirty="0"/>
            </a:p>
          </p:txBody>
        </p:sp>
      </p:grpSp>
      <p:grpSp>
        <p:nvGrpSpPr>
          <p:cNvPr id="478" name="Group"/>
          <p:cNvGrpSpPr/>
          <p:nvPr/>
        </p:nvGrpSpPr>
        <p:grpSpPr>
          <a:xfrm>
            <a:off x="1117600" y="4851400"/>
            <a:ext cx="3098802" cy="2343265"/>
            <a:chOff x="0" y="0"/>
            <a:chExt cx="3098801" cy="2343264"/>
          </a:xfrm>
        </p:grpSpPr>
        <p:pic>
          <p:nvPicPr>
            <p:cNvPr id="476" name="stickb3.png" descr="stickb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098801" cy="2343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This is just one of many ways to do a sprint retrospective."/>
            <p:cNvSpPr txBox="1"/>
            <p:nvPr/>
          </p:nvSpPr>
          <p:spPr>
            <a:xfrm>
              <a:off x="93931" y="216620"/>
              <a:ext cx="2747626" cy="1681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ct val="80000"/>
                </a:lnSpc>
                <a:defRPr sz="2600">
                  <a:solidFill>
                    <a:srgbClr val="FF26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lang="sk-SK" dirty="0"/>
                <a:t>Toto je len jeden z mnohých spôsobov ako robiť retrospektívu</a:t>
              </a:r>
              <a:r>
                <a:rPr dirty="0"/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roup"/>
          <p:cNvGrpSpPr/>
          <p:nvPr/>
        </p:nvGrpSpPr>
        <p:grpSpPr>
          <a:xfrm>
            <a:off x="723898" y="1079498"/>
            <a:ext cx="4140203" cy="2044702"/>
            <a:chOff x="-1" y="-1"/>
            <a:chExt cx="4140202" cy="2044701"/>
          </a:xfrm>
        </p:grpSpPr>
        <p:sp>
          <p:nvSpPr>
            <p:cNvPr id="480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1" name="Product owner…"/>
            <p:cNvSpPr txBox="1"/>
            <p:nvPr/>
          </p:nvSpPr>
          <p:spPr>
            <a:xfrm>
              <a:off x="152883" y="622300"/>
              <a:ext cx="2806701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Product owner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ScrumMaster</a:t>
              </a:r>
            </a:p>
            <a:p>
              <a:pPr marL="228600" indent="-228600" algn="l">
                <a:lnSpc>
                  <a:spcPts val="3300"/>
                </a:lnSpc>
                <a:buClr>
                  <a:srgbClr val="C0C0C0"/>
                </a:buClr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C0C0C0"/>
                  </a:solidFill>
                </a:defRPr>
              </a:pPr>
              <a:r>
                <a:rPr lang="cs-CZ" dirty="0"/>
                <a:t>Tím</a:t>
              </a:r>
            </a:p>
          </p:txBody>
        </p:sp>
        <p:sp>
          <p:nvSpPr>
            <p:cNvPr id="482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3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4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5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6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7" name="Rol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Role</a:t>
              </a:r>
            </a:p>
          </p:txBody>
        </p:sp>
      </p:grpSp>
      <p:sp>
        <p:nvSpPr>
          <p:cNvPr id="489" name="Scrum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Scrum framework</a:t>
            </a:r>
          </a:p>
        </p:txBody>
      </p:sp>
      <p:grpSp>
        <p:nvGrpSpPr>
          <p:cNvPr id="498" name="Group"/>
          <p:cNvGrpSpPr/>
          <p:nvPr/>
        </p:nvGrpSpPr>
        <p:grpSpPr>
          <a:xfrm>
            <a:off x="3162298" y="2692398"/>
            <a:ext cx="4229586" cy="2527302"/>
            <a:chOff x="-1" y="-1"/>
            <a:chExt cx="4229585" cy="2527301"/>
          </a:xfrm>
        </p:grpSpPr>
        <p:sp>
          <p:nvSpPr>
            <p:cNvPr id="490" name="Rounded Rectangle"/>
            <p:cNvSpPr/>
            <p:nvPr/>
          </p:nvSpPr>
          <p:spPr>
            <a:xfrm>
              <a:off x="12700" y="0"/>
              <a:ext cx="4127501" cy="2527300"/>
            </a:xfrm>
            <a:prstGeom prst="roundRect">
              <a:avLst>
                <a:gd name="adj" fmla="val 12060"/>
              </a:avLst>
            </a:prstGeom>
            <a:solidFill>
              <a:srgbClr val="EBEBEB"/>
            </a:solidFill>
            <a:ln w="25400" cap="flat">
              <a:solidFill>
                <a:srgbClr val="C0C0C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" name="Sprint planning…"/>
            <p:cNvSpPr txBox="1"/>
            <p:nvPr/>
          </p:nvSpPr>
          <p:spPr>
            <a:xfrm>
              <a:off x="152882" y="622300"/>
              <a:ext cx="4076702" cy="1795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Plánovanie sprintu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Revízia sprintu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Retrospektíva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sk-SK" dirty="0"/>
                <a:t>Denné scrum stretnutie</a:t>
              </a:r>
            </a:p>
          </p:txBody>
        </p:sp>
        <p:sp>
          <p:nvSpPr>
            <p:cNvPr id="492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3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4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5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6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97" name="Ceremonie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solidFill>
              <a:srgbClr val="C0C0C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Udalosti</a:t>
              </a:r>
              <a:endParaRPr dirty="0"/>
            </a:p>
          </p:txBody>
        </p:sp>
      </p:grpSp>
      <p:grpSp>
        <p:nvGrpSpPr>
          <p:cNvPr id="507" name="Group"/>
          <p:cNvGrpSpPr/>
          <p:nvPr/>
        </p:nvGrpSpPr>
        <p:grpSpPr>
          <a:xfrm>
            <a:off x="5105398" y="5105398"/>
            <a:ext cx="4140203" cy="2044702"/>
            <a:chOff x="-1" y="-1"/>
            <a:chExt cx="4140202" cy="2044701"/>
          </a:xfrm>
        </p:grpSpPr>
        <p:sp>
          <p:nvSpPr>
            <p:cNvPr id="499" name="Rounded Rectangle"/>
            <p:cNvSpPr/>
            <p:nvPr/>
          </p:nvSpPr>
          <p:spPr>
            <a:xfrm>
              <a:off x="12700" y="0"/>
              <a:ext cx="4127501" cy="2044700"/>
            </a:xfrm>
            <a:prstGeom prst="roundRect">
              <a:avLst>
                <a:gd name="adj" fmla="val 14907"/>
              </a:avLst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Product backlog…"/>
            <p:cNvSpPr txBox="1"/>
            <p:nvPr/>
          </p:nvSpPr>
          <p:spPr>
            <a:xfrm>
              <a:off x="152882" y="622300"/>
              <a:ext cx="3771902" cy="13721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en-US" dirty="0"/>
                <a:t>Product backlog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en-US" dirty="0"/>
                <a:t>Sprint backlog</a:t>
              </a:r>
            </a:p>
            <a:p>
              <a:pPr marL="228600" indent="-228600" algn="l">
                <a:lnSpc>
                  <a:spcPts val="3300"/>
                </a:lnSpc>
                <a:buSzPct val="125000"/>
                <a:buChar char="•"/>
                <a:tabLst>
                  <a:tab pos="1066800" algn="l"/>
                </a:tabLst>
                <a:defRPr sz="2800">
                  <a:solidFill>
                    <a:srgbClr val="FFFFFF"/>
                  </a:solidFill>
                </a:defRPr>
              </a:pPr>
              <a:r>
                <a:rPr lang="en-US" dirty="0"/>
                <a:t>Burndown </a:t>
              </a:r>
              <a:r>
                <a:rPr lang="en-US" dirty="0" err="1"/>
                <a:t>graf</a:t>
              </a:r>
              <a:endParaRPr lang="en-US" dirty="0"/>
            </a:p>
          </p:txBody>
        </p:sp>
        <p:sp>
          <p:nvSpPr>
            <p:cNvPr id="501" name="Rectangle"/>
            <p:cNvSpPr/>
            <p:nvPr/>
          </p:nvSpPr>
          <p:spPr>
            <a:xfrm>
              <a:off x="482599" y="-1"/>
              <a:ext cx="1905001" cy="5969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2" name="Shape"/>
            <p:cNvSpPr/>
            <p:nvPr/>
          </p:nvSpPr>
          <p:spPr>
            <a:xfrm rot="10800000">
              <a:off x="2273300" y="139700"/>
              <a:ext cx="4953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3" name="Shape"/>
            <p:cNvSpPr/>
            <p:nvPr/>
          </p:nvSpPr>
          <p:spPr>
            <a:xfrm>
              <a:off x="-1" y="-1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4" name="Rectangle"/>
            <p:cNvSpPr/>
            <p:nvPr/>
          </p:nvSpPr>
          <p:spPr>
            <a:xfrm>
              <a:off x="-1" y="342899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5" name="Rectangle"/>
            <p:cNvSpPr/>
            <p:nvPr/>
          </p:nvSpPr>
          <p:spPr>
            <a:xfrm>
              <a:off x="2146300" y="-1"/>
              <a:ext cx="622301" cy="254001"/>
            </a:xfrm>
            <a:prstGeom prst="rect">
              <a:avLst/>
            </a:prstGeom>
            <a:solidFill>
              <a:srgbClr val="00519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06" name="Artifacts"/>
            <p:cNvSpPr txBox="1"/>
            <p:nvPr/>
          </p:nvSpPr>
          <p:spPr>
            <a:xfrm>
              <a:off x="165583" y="12699"/>
              <a:ext cx="2120901" cy="589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800"/>
                </a:lnSpc>
                <a:tabLst>
                  <a:tab pos="1066800" algn="l"/>
                </a:tabLst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Artefakty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 dir="r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We’re losing the relay ra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Prehrávame v štafete</a:t>
            </a:r>
            <a:endParaRPr dirty="0"/>
          </a:p>
        </p:txBody>
      </p:sp>
      <p:sp>
        <p:nvSpPr>
          <p:cNvPr id="79" name="Rectangle"/>
          <p:cNvSpPr/>
          <p:nvPr/>
        </p:nvSpPr>
        <p:spPr>
          <a:xfrm>
            <a:off x="-368300" y="5740400"/>
            <a:ext cx="495300" cy="393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" name="Group"/>
          <p:cNvGrpSpPr/>
          <p:nvPr/>
        </p:nvGrpSpPr>
        <p:grpSpPr>
          <a:xfrm>
            <a:off x="1384300" y="1701800"/>
            <a:ext cx="7772400" cy="4254500"/>
            <a:chOff x="0" y="0"/>
            <a:chExt cx="7772400" cy="4254500"/>
          </a:xfrm>
        </p:grpSpPr>
        <p:sp>
          <p:nvSpPr>
            <p:cNvPr id="80" name="Rounded Rectangle"/>
            <p:cNvSpPr/>
            <p:nvPr/>
          </p:nvSpPr>
          <p:spPr>
            <a:xfrm>
              <a:off x="0" y="0"/>
              <a:ext cx="7772400" cy="4254500"/>
            </a:xfrm>
            <a:prstGeom prst="roundRect">
              <a:avLst>
                <a:gd name="adj" fmla="val 7164"/>
              </a:avLst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FFFFFF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83" name="Hirotaka Takeuchi and Ikujiro Nonaka, “The New New Product Development Game”,  Harvard Business Review, January 1986."/>
            <p:cNvGrpSpPr/>
            <p:nvPr/>
          </p:nvGrpSpPr>
          <p:grpSpPr>
            <a:xfrm>
              <a:off x="3073400" y="3403600"/>
              <a:ext cx="4203701" cy="838201"/>
              <a:chOff x="0" y="0"/>
              <a:chExt cx="4203700" cy="838200"/>
            </a:xfrm>
          </p:grpSpPr>
          <p:sp>
            <p:nvSpPr>
              <p:cNvPr id="81" name="Rectangle"/>
              <p:cNvSpPr/>
              <p:nvPr/>
            </p:nvSpPr>
            <p:spPr>
              <a:xfrm>
                <a:off x="0" y="0"/>
                <a:ext cx="4203700" cy="8382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defRPr sz="1800"/>
                </a:pPr>
                <a:endParaRPr/>
              </a:p>
            </p:txBody>
          </p:sp>
          <p:sp>
            <p:nvSpPr>
              <p:cNvPr id="82" name="Hirotaka Takeuchi and Ikujiro Nonaka, “The New New Product Development Game”,  Harvard Business Review, January 1986."/>
              <p:cNvSpPr txBox="1"/>
              <p:nvPr/>
            </p:nvSpPr>
            <p:spPr>
              <a:xfrm>
                <a:off x="0" y="3603"/>
                <a:ext cx="4203700" cy="830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indent="165100" algn="l">
                  <a:defRPr sz="1800"/>
                </a:pPr>
                <a:r>
                  <a:rPr dirty="0" err="1"/>
                  <a:t>Hirotaka</a:t>
                </a:r>
                <a:r>
                  <a:rPr dirty="0"/>
                  <a:t> Takeuchi </a:t>
                </a:r>
                <a:r>
                  <a:rPr lang="sk-SK" dirty="0"/>
                  <a:t>a</a:t>
                </a:r>
                <a:r>
                  <a:rPr dirty="0"/>
                  <a:t> </a:t>
                </a:r>
                <a:r>
                  <a:rPr dirty="0" err="1"/>
                  <a:t>Ikujiro</a:t>
                </a:r>
                <a:r>
                  <a:rPr dirty="0"/>
                  <a:t> Nonaka, “The New </a:t>
                </a:r>
                <a:r>
                  <a:rPr dirty="0" err="1"/>
                  <a:t>New</a:t>
                </a:r>
                <a:r>
                  <a:rPr dirty="0"/>
                  <a:t> Product Development Game”,  </a:t>
                </a:r>
                <a:r>
                  <a:rPr i="1" dirty="0"/>
                  <a:t>Harvard Business Review</a:t>
                </a:r>
                <a:r>
                  <a:rPr dirty="0"/>
                  <a:t>,</a:t>
                </a:r>
                <a:r>
                  <a:rPr dirty="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 </a:t>
                </a:r>
                <a:r>
                  <a:rPr lang="sk-SK" dirty="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rPr>
                  <a:t>J</a:t>
                </a:r>
                <a:r>
                  <a:rPr lang="sk-SK" dirty="0"/>
                  <a:t>anuár</a:t>
                </a:r>
                <a:r>
                  <a:rPr dirty="0"/>
                  <a:t> 1986.</a:t>
                </a:r>
              </a:p>
            </p:txBody>
          </p:sp>
        </p:grpSp>
        <p:sp>
          <p:nvSpPr>
            <p:cNvPr id="84" name="Shape"/>
            <p:cNvSpPr/>
            <p:nvPr/>
          </p:nvSpPr>
          <p:spPr>
            <a:xfrm rot="10800000">
              <a:off x="7264400" y="378460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5" name="Shape"/>
            <p:cNvSpPr/>
            <p:nvPr/>
          </p:nvSpPr>
          <p:spPr>
            <a:xfrm>
              <a:off x="2590799" y="3403600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6" name="Rectangle"/>
            <p:cNvSpPr/>
            <p:nvPr/>
          </p:nvSpPr>
          <p:spPr>
            <a:xfrm>
              <a:off x="7264400" y="3403600"/>
              <a:ext cx="495301" cy="393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Rectangle"/>
            <p:cNvSpPr/>
            <p:nvPr/>
          </p:nvSpPr>
          <p:spPr>
            <a:xfrm>
              <a:off x="2590799" y="3848100"/>
              <a:ext cx="495301" cy="3937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“The… ‘relay race’ approach to product development…may conflict with the goals of maximum speed and flexibility. Instead a holistic or ‘rugby’ approach—where a team tries to go the distance as a unit, passing the ball back and forth—may better serve today’s competitive requirements.”"/>
            <p:cNvSpPr txBox="1"/>
            <p:nvPr/>
          </p:nvSpPr>
          <p:spPr>
            <a:xfrm>
              <a:off x="102083" y="63499"/>
              <a:ext cx="7657618" cy="3334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3600"/>
                </a:lnSpc>
                <a:tabLst>
                  <a:tab pos="1066800" algn="l"/>
                </a:tabLst>
                <a:defRPr sz="30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“</a:t>
              </a:r>
              <a:r>
                <a:rPr lang="sk-SK" dirty="0"/>
                <a:t>Štafetový prístup k vývoju produktov </a:t>
              </a:r>
              <a:r>
                <a:rPr dirty="0"/>
                <a:t>…</a:t>
              </a:r>
              <a:r>
                <a:rPr lang="sk-SK" dirty="0"/>
                <a:t>môže byť v konflikte s cieľom dosiahnuť maximálnu rýchlosť a flexibilitu</a:t>
              </a:r>
              <a:r>
                <a:rPr dirty="0"/>
                <a:t>. </a:t>
              </a:r>
              <a:r>
                <a:rPr lang="sk-SK" dirty="0"/>
                <a:t>Naopak</a:t>
              </a:r>
              <a:r>
                <a:rPr dirty="0"/>
                <a:t> holistic</a:t>
              </a:r>
              <a:r>
                <a:rPr lang="sk-SK" dirty="0"/>
                <a:t>ký alebo</a:t>
              </a:r>
              <a:r>
                <a:rPr dirty="0"/>
                <a:t> ‘rugby’ </a:t>
              </a:r>
              <a:r>
                <a:rPr lang="sk-SK" dirty="0"/>
                <a:t>prístup</a:t>
              </a:r>
              <a:r>
                <a:rPr dirty="0"/>
                <a:t>—</a:t>
              </a:r>
              <a:r>
                <a:rPr lang="sk-SK" dirty="0"/>
                <a:t>kde sa tím snaží dostať čo najďalej spolu ako jeden tím</a:t>
              </a:r>
              <a:r>
                <a:rPr dirty="0"/>
                <a:t>, </a:t>
              </a:r>
              <a:r>
                <a:rPr lang="sk-SK" dirty="0"/>
                <a:t>posúvaním lopty tam a späť</a:t>
              </a:r>
              <a:r>
                <a:rPr dirty="0"/>
                <a:t>—</a:t>
              </a:r>
              <a:r>
                <a:rPr lang="sk-SK" dirty="0"/>
                <a:t>môže lepšie slúžiť požiadavkom, ktoré súčasné konkurenčné prostredie vytvára.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roduc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 backlog</a:t>
            </a:r>
          </a:p>
        </p:txBody>
      </p:sp>
      <p:sp>
        <p:nvSpPr>
          <p:cNvPr id="510" name="The requirements…"/>
          <p:cNvSpPr txBox="1">
            <a:spLocks noGrp="1"/>
          </p:cNvSpPr>
          <p:nvPr>
            <p:ph type="body" sz="half" idx="1"/>
          </p:nvPr>
        </p:nvSpPr>
        <p:spPr>
          <a:xfrm>
            <a:off x="4483100" y="1739900"/>
            <a:ext cx="5486400" cy="5295900"/>
          </a:xfrm>
          <a:prstGeom prst="rect">
            <a:avLst/>
          </a:prstGeom>
        </p:spPr>
        <p:txBody>
          <a:bodyPr/>
          <a:lstStyle/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sk-SK" dirty="0"/>
              <a:t>Požiadavky</a:t>
            </a:r>
            <a:endParaRPr dirty="0"/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sk-SK" dirty="0"/>
              <a:t>Zoznam všetkej práce, ktorá je na projekte žiadaná</a:t>
            </a:r>
            <a:endParaRPr dirty="0"/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sk-SK" dirty="0"/>
              <a:t>Ideálne vyjadrená tak, že každa položka má hodnotu pre používateľov produktu alebo zákazníka </a:t>
            </a:r>
            <a:endParaRPr dirty="0"/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sk-SK" dirty="0"/>
              <a:t>Prioritizovaný product ownerom</a:t>
            </a:r>
            <a:endParaRPr dirty="0"/>
          </a:p>
          <a:p>
            <a:pPr marL="560573" indent="-306573">
              <a:lnSpc>
                <a:spcPct val="80000"/>
              </a:lnSpc>
              <a:spcBef>
                <a:spcPts val="1400"/>
              </a:spcBef>
              <a:tabLst>
                <a:tab pos="1181100" algn="l"/>
              </a:tabLst>
              <a:defRPr sz="3000"/>
            </a:pPr>
            <a:r>
              <a:rPr lang="sk-SK" dirty="0"/>
              <a:t>Reprioritizácia na začiatku každého sprintu</a:t>
            </a:r>
            <a:endParaRPr dirty="0"/>
          </a:p>
        </p:txBody>
      </p:sp>
      <p:pic>
        <p:nvPicPr>
          <p:cNvPr id="511" name="ScrumSmallNoLabels.png" descr="ScrumSmallNoLabe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3322434"/>
            <a:ext cx="4495800" cy="18591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4" name="This is the product backlog"/>
          <p:cNvGrpSpPr/>
          <p:nvPr/>
        </p:nvGrpSpPr>
        <p:grpSpPr>
          <a:xfrm>
            <a:off x="1587500" y="5943600"/>
            <a:ext cx="2806700" cy="1016000"/>
            <a:chOff x="0" y="0"/>
            <a:chExt cx="2806700" cy="1016000"/>
          </a:xfrm>
        </p:grpSpPr>
        <p:sp>
          <p:nvSpPr>
            <p:cNvPr id="512" name="Rectangle"/>
            <p:cNvSpPr/>
            <p:nvPr/>
          </p:nvSpPr>
          <p:spPr>
            <a:xfrm>
              <a:off x="0" y="0"/>
              <a:ext cx="2806700" cy="1016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25400" cap="flat">
              <a:solidFill>
                <a:srgbClr val="005192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3" name="This is the product backlog"/>
            <p:cNvSpPr txBox="1"/>
            <p:nvPr/>
          </p:nvSpPr>
          <p:spPr>
            <a:xfrm>
              <a:off x="0" y="33511"/>
              <a:ext cx="2806700" cy="9489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Toto je </a:t>
              </a:r>
              <a:r>
                <a:rPr dirty="0"/>
                <a:t>product backlog</a:t>
              </a:r>
            </a:p>
          </p:txBody>
        </p:sp>
      </p:grpSp>
      <p:sp>
        <p:nvSpPr>
          <p:cNvPr id="515" name="Line"/>
          <p:cNvSpPr/>
          <p:nvPr/>
        </p:nvSpPr>
        <p:spPr>
          <a:xfrm>
            <a:off x="1092200" y="4597400"/>
            <a:ext cx="431801" cy="1524001"/>
          </a:xfrm>
          <a:prstGeom prst="line">
            <a:avLst/>
          </a:prstGeom>
          <a:ln w="38100">
            <a:solidFill>
              <a:srgbClr val="033F7F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A sample produc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Vzorka </a:t>
            </a:r>
            <a:r>
              <a:rPr dirty="0"/>
              <a:t>product backlog</a:t>
            </a:r>
            <a:r>
              <a:rPr lang="sk-SK" dirty="0"/>
              <a:t>u</a:t>
            </a:r>
            <a:endParaRPr dirty="0"/>
          </a:p>
        </p:txBody>
      </p:sp>
      <p:graphicFrame>
        <p:nvGraphicFramePr>
          <p:cNvPr id="518" name="Table"/>
          <p:cNvGraphicFramePr/>
          <p:nvPr>
            <p:extLst>
              <p:ext uri="{D42A27DB-BD31-4B8C-83A1-F6EECF244321}">
                <p14:modId xmlns:p14="http://schemas.microsoft.com/office/powerpoint/2010/main" val="455038247"/>
              </p:ext>
            </p:extLst>
          </p:nvPr>
        </p:nvGraphicFramePr>
        <p:xfrm>
          <a:off x="787400" y="1460500"/>
          <a:ext cx="8864599" cy="553719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65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978">
                <a:tc>
                  <a:txBody>
                    <a:bodyPr/>
                    <a:lstStyle/>
                    <a:p>
                      <a:pPr>
                        <a:lnSpc>
                          <a:spcPts val="4300"/>
                        </a:lnSpc>
                        <a:tabLst>
                          <a:tab pos="10668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sk-SK" sz="3600" dirty="0">
                          <a:solidFill>
                            <a:srgbClr val="FFFFFF"/>
                          </a:solidFill>
                        </a:rPr>
                        <a:t>Položka backlogu</a:t>
                      </a:r>
                      <a:endParaRPr sz="3600" dirty="0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 anchor="ctr" horzOverflow="overflow">
                    <a:lnL w="25400">
                      <a:solidFill>
                        <a:srgbClr val="005192"/>
                      </a:solidFill>
                      <a:miter lim="400000"/>
                    </a:lnL>
                    <a:lnR w="25400">
                      <a:solidFill>
                        <a:srgbClr val="005192"/>
                      </a:solidFill>
                      <a:miter lim="400000"/>
                    </a:lnR>
                    <a:lnT w="25400">
                      <a:solidFill>
                        <a:srgbClr val="005192"/>
                      </a:solidFill>
                      <a:miter lim="400000"/>
                    </a:lnT>
                    <a:lnB w="25400">
                      <a:solidFill>
                        <a:srgbClr val="005192"/>
                      </a:solidFill>
                      <a:miter lim="400000"/>
                    </a:lnB>
                    <a:solidFill>
                      <a:srgbClr val="3C88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300"/>
                        </a:lnSpc>
                        <a:tabLst>
                          <a:tab pos="10668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sk-SK" sz="3600" dirty="0">
                          <a:solidFill>
                            <a:srgbClr val="FFFFFF"/>
                          </a:solidFill>
                        </a:rPr>
                        <a:t>Odhad</a:t>
                      </a:r>
                      <a:endParaRPr sz="3600" dirty="0">
                        <a:solidFill>
                          <a:srgbClr val="FFFFFF"/>
                        </a:solidFill>
                      </a:endParaRPr>
                    </a:p>
                  </a:txBody>
                  <a:tcPr marL="38100" marR="38100" marT="38100" marB="38100" anchor="ctr" horzOverflow="overflow">
                    <a:lnL w="25400">
                      <a:solidFill>
                        <a:srgbClr val="005192"/>
                      </a:solidFill>
                      <a:miter lim="400000"/>
                    </a:lnL>
                    <a:lnR w="25400">
                      <a:solidFill>
                        <a:srgbClr val="005192"/>
                      </a:solidFill>
                      <a:miter lim="400000"/>
                    </a:lnR>
                    <a:lnT w="25400">
                      <a:solidFill>
                        <a:srgbClr val="005192"/>
                      </a:solidFill>
                      <a:miter lim="400000"/>
                    </a:lnT>
                    <a:lnB w="25400">
                      <a:solidFill>
                        <a:srgbClr val="005192"/>
                      </a:solidFill>
                      <a:miter lim="400000"/>
                    </a:lnB>
                    <a:solidFill>
                      <a:srgbClr val="3C8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sk-SK" sz="2800" dirty="0"/>
                        <a:t>Povoliť hosťovi vztvoriť rezerváciu.</a:t>
                      </a:r>
                      <a:endParaRPr sz="2800" dirty="0"/>
                    </a:p>
                  </a:txBody>
                  <a:tcPr marL="38100" marR="38100" marT="38100" marB="38100" anchor="ctr" horzOverflow="overflow">
                    <a:lnT w="25400">
                      <a:solidFill>
                        <a:srgbClr val="005192"/>
                      </a:solidFill>
                      <a:miter lim="400000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3</a:t>
                      </a:r>
                    </a:p>
                  </a:txBody>
                  <a:tcPr marL="38100" marR="38100" marT="38100" marB="38100" anchor="ctr" horzOverflow="overflow">
                    <a:lnT w="25400">
                      <a:solidFill>
                        <a:srgbClr val="005192"/>
                      </a:solidFill>
                      <a:miter lim="400000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31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sk-SK" sz="2800" dirty="0"/>
                        <a:t>Ako hosť chcem zrušiť rezerváciu</a:t>
                      </a:r>
                      <a:r>
                        <a:rPr sz="2800" dirty="0"/>
                        <a:t>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5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sk-SK" sz="2800" dirty="0"/>
                        <a:t>Ako hosť chcem zmeniť dátum rezervácie</a:t>
                      </a:r>
                      <a:r>
                        <a:rPr sz="2800" dirty="0"/>
                        <a:t>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3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sk-SK" sz="2800" dirty="0"/>
                        <a:t>Ako zamestnanec môžem spustit report na zhodnotenie tržieb za dostupnú izbu</a:t>
                      </a:r>
                      <a:endParaRPr sz="2800" dirty="0"/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8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sk-SK" sz="2800" dirty="0"/>
                        <a:t>Zlepšiť spracovanie výnimiek</a:t>
                      </a:r>
                      <a:endParaRPr sz="2800" dirty="0"/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8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...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30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/>
                        <a:t>...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2800" dirty="0"/>
                        <a:t>50</a:t>
                      </a:r>
                    </a:p>
                  </a:txBody>
                  <a:tcPr marL="38100" marR="38100" marT="38100" marB="38100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he sprint go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Cieľ sprintu</a:t>
            </a:r>
            <a:endParaRPr dirty="0"/>
          </a:p>
        </p:txBody>
      </p:sp>
      <p:sp>
        <p:nvSpPr>
          <p:cNvPr id="521" name="A short statement of what the work will be focused on during the sprint"/>
          <p:cNvSpPr txBox="1">
            <a:spLocks noGrp="1"/>
          </p:cNvSpPr>
          <p:nvPr>
            <p:ph type="body" sz="quarter" idx="1"/>
          </p:nvPr>
        </p:nvSpPr>
        <p:spPr>
          <a:xfrm>
            <a:off x="342900" y="1447800"/>
            <a:ext cx="9461500" cy="1257300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Krátke zhodnotenie toho, na čo bude práca v danom sprinte zameraná</a:t>
            </a:r>
            <a:endParaRPr dirty="0"/>
          </a:p>
        </p:txBody>
      </p:sp>
      <p:sp>
        <p:nvSpPr>
          <p:cNvPr id="522" name="Rounded Rectangle"/>
          <p:cNvSpPr/>
          <p:nvPr/>
        </p:nvSpPr>
        <p:spPr>
          <a:xfrm>
            <a:off x="342900" y="3746500"/>
            <a:ext cx="4902200" cy="1943100"/>
          </a:xfrm>
          <a:prstGeom prst="roundRect">
            <a:avLst>
              <a:gd name="adj" fmla="val 15686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3" name="Rectangle"/>
          <p:cNvSpPr/>
          <p:nvPr/>
        </p:nvSpPr>
        <p:spPr>
          <a:xfrm>
            <a:off x="825500" y="3746500"/>
            <a:ext cx="2603500" cy="4572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4" name="Shape"/>
          <p:cNvSpPr/>
          <p:nvPr/>
        </p:nvSpPr>
        <p:spPr>
          <a:xfrm rot="10800000">
            <a:off x="3327399" y="37465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5" name="Shape"/>
          <p:cNvSpPr/>
          <p:nvPr/>
        </p:nvSpPr>
        <p:spPr>
          <a:xfrm>
            <a:off x="342899" y="37464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6" name="Database Application"/>
          <p:cNvSpPr txBox="1"/>
          <p:nvPr/>
        </p:nvSpPr>
        <p:spPr>
          <a:xfrm>
            <a:off x="508483" y="3708400"/>
            <a:ext cx="3226938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Databázové aplikácie</a:t>
            </a:r>
            <a:endParaRPr dirty="0"/>
          </a:p>
        </p:txBody>
      </p:sp>
      <p:sp>
        <p:nvSpPr>
          <p:cNvPr id="527" name="Rounded Rectangle"/>
          <p:cNvSpPr/>
          <p:nvPr/>
        </p:nvSpPr>
        <p:spPr>
          <a:xfrm>
            <a:off x="4851400" y="5080000"/>
            <a:ext cx="4902200" cy="1943100"/>
          </a:xfrm>
          <a:prstGeom prst="roundRect">
            <a:avLst>
              <a:gd name="adj" fmla="val 15686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8" name="Rectangle"/>
          <p:cNvSpPr/>
          <p:nvPr/>
        </p:nvSpPr>
        <p:spPr>
          <a:xfrm>
            <a:off x="5334000" y="5080000"/>
            <a:ext cx="2603500" cy="4572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9" name="Shape"/>
          <p:cNvSpPr/>
          <p:nvPr/>
        </p:nvSpPr>
        <p:spPr>
          <a:xfrm rot="10800000">
            <a:off x="7835899" y="50800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0" name="Shape"/>
          <p:cNvSpPr/>
          <p:nvPr/>
        </p:nvSpPr>
        <p:spPr>
          <a:xfrm>
            <a:off x="4851399" y="50799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1" name="Financial services"/>
          <p:cNvSpPr txBox="1"/>
          <p:nvPr/>
        </p:nvSpPr>
        <p:spPr>
          <a:xfrm>
            <a:off x="5016982" y="5041900"/>
            <a:ext cx="3149602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Finančné služby</a:t>
            </a:r>
            <a:endParaRPr dirty="0"/>
          </a:p>
        </p:txBody>
      </p:sp>
      <p:sp>
        <p:nvSpPr>
          <p:cNvPr id="532" name="Rounded Rectangle"/>
          <p:cNvSpPr/>
          <p:nvPr/>
        </p:nvSpPr>
        <p:spPr>
          <a:xfrm>
            <a:off x="4851400" y="2781300"/>
            <a:ext cx="4902200" cy="1536700"/>
          </a:xfrm>
          <a:prstGeom prst="roundRect">
            <a:avLst>
              <a:gd name="adj" fmla="val 19835"/>
            </a:avLst>
          </a:prstGeom>
          <a:blipFill>
            <a:blip r:embed="rId2"/>
          </a:blip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33" name="Rectangle"/>
          <p:cNvSpPr/>
          <p:nvPr/>
        </p:nvSpPr>
        <p:spPr>
          <a:xfrm>
            <a:off x="5334000" y="2781300"/>
            <a:ext cx="2603500" cy="457200"/>
          </a:xfrm>
          <a:prstGeom prst="rect">
            <a:avLst/>
          </a:pr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4" name="Shape"/>
          <p:cNvSpPr/>
          <p:nvPr/>
        </p:nvSpPr>
        <p:spPr>
          <a:xfrm rot="10800000">
            <a:off x="7835899" y="2781300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5" name="Shape"/>
          <p:cNvSpPr/>
          <p:nvPr/>
        </p:nvSpPr>
        <p:spPr>
          <a:xfrm>
            <a:off x="4851399" y="2781299"/>
            <a:ext cx="495302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36" name="Life Sciences"/>
          <p:cNvSpPr txBox="1"/>
          <p:nvPr/>
        </p:nvSpPr>
        <p:spPr>
          <a:xfrm>
            <a:off x="5016982" y="2743200"/>
            <a:ext cx="3149602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Prírodné vedy</a:t>
            </a:r>
            <a:endParaRPr dirty="0"/>
          </a:p>
        </p:txBody>
      </p:sp>
      <p:sp>
        <p:nvSpPr>
          <p:cNvPr id="537" name="Support features necessary for population genetics studies."/>
          <p:cNvSpPr txBox="1"/>
          <p:nvPr/>
        </p:nvSpPr>
        <p:spPr>
          <a:xfrm>
            <a:off x="4818741" y="3229428"/>
            <a:ext cx="5076372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Podpora vlastností potrebných na študovanie genetiky populácie</a:t>
            </a:r>
            <a:r>
              <a:rPr dirty="0"/>
              <a:t>.</a:t>
            </a:r>
          </a:p>
        </p:txBody>
      </p:sp>
      <p:sp>
        <p:nvSpPr>
          <p:cNvPr id="538" name="Support more technical indicators than company ABC with real-time, streaming data."/>
          <p:cNvSpPr txBox="1"/>
          <p:nvPr/>
        </p:nvSpPr>
        <p:spPr>
          <a:xfrm>
            <a:off x="4851398" y="5515818"/>
            <a:ext cx="4933951" cy="1372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Podporovať viac technických indikátorov ako spoločnosť ABC so streamovaním v reálnom čase</a:t>
            </a:r>
            <a:endParaRPr dirty="0"/>
          </a:p>
        </p:txBody>
      </p:sp>
      <p:sp>
        <p:nvSpPr>
          <p:cNvPr id="539" name="Make the application run on SQL Server in addition to Oracle."/>
          <p:cNvSpPr txBox="1"/>
          <p:nvPr/>
        </p:nvSpPr>
        <p:spPr>
          <a:xfrm>
            <a:off x="457682" y="4267200"/>
            <a:ext cx="4660903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ts val="3300"/>
              </a:lnSpc>
              <a:tabLst>
                <a:tab pos="1066800" algn="l"/>
              </a:tabLst>
              <a:defRPr sz="280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Pridať podporu pre SQL server k súčasnej Oracle podpore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Managing the sprin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sk-SK" dirty="0"/>
              <a:t>Správa </a:t>
            </a:r>
            <a:r>
              <a:rPr dirty="0"/>
              <a:t>sprint backlog</a:t>
            </a:r>
            <a:r>
              <a:rPr lang="sk-SK" dirty="0"/>
              <a:t>u</a:t>
            </a:r>
            <a:endParaRPr dirty="0"/>
          </a:p>
        </p:txBody>
      </p:sp>
      <p:sp>
        <p:nvSpPr>
          <p:cNvPr id="542" name="Individuals sign up for work of their own choosing…"/>
          <p:cNvSpPr txBox="1">
            <a:spLocks noGrp="1"/>
          </p:cNvSpPr>
          <p:nvPr>
            <p:ph type="body" idx="1"/>
          </p:nvPr>
        </p:nvSpPr>
        <p:spPr>
          <a:xfrm>
            <a:off x="342900" y="1536700"/>
            <a:ext cx="9461500" cy="5270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9111" indent="-395111">
              <a:spcBef>
                <a:spcPts val="1400"/>
              </a:spcBef>
              <a:defRPr sz="3200"/>
            </a:pPr>
            <a:r>
              <a:rPr lang="sk-SK" dirty="0"/>
              <a:t>Jednotlivci si môžu sami vybrať prácu</a:t>
            </a:r>
            <a:endParaRPr dirty="0"/>
          </a:p>
          <a:p>
            <a:pPr marL="985837" lvl="1" indent="-388937">
              <a:spcBef>
                <a:spcPts val="1400"/>
              </a:spcBef>
              <a:buClrTx/>
              <a:defRPr sz="2800"/>
            </a:pPr>
            <a:r>
              <a:rPr lang="sk-SK" dirty="0"/>
              <a:t>Práca nie je priradzovaná</a:t>
            </a:r>
            <a:endParaRPr dirty="0"/>
          </a:p>
          <a:p>
            <a:pPr marL="649111" indent="-395111">
              <a:spcBef>
                <a:spcPts val="1400"/>
              </a:spcBef>
              <a:defRPr sz="3200"/>
            </a:pPr>
            <a:r>
              <a:rPr lang="sk-SK" dirty="0"/>
              <a:t>Zvyšná práca je aktualizovaná denne</a:t>
            </a:r>
            <a:endParaRPr dirty="0"/>
          </a:p>
          <a:p>
            <a:pPr marL="649111" indent="-395111">
              <a:spcBef>
                <a:spcPts val="1400"/>
              </a:spcBef>
              <a:defRPr sz="3200"/>
            </a:pPr>
            <a:r>
              <a:rPr lang="sk-SK" dirty="0"/>
              <a:t>Každý člen tímu môže pridávať, mazať alebo upravovať sprint backlog</a:t>
            </a:r>
            <a:endParaRPr dirty="0"/>
          </a:p>
          <a:p>
            <a:pPr marL="649111" indent="-395111">
              <a:spcBef>
                <a:spcPts val="1400"/>
              </a:spcBef>
              <a:defRPr sz="3200"/>
            </a:pPr>
            <a:r>
              <a:rPr lang="sk-SK" dirty="0"/>
              <a:t>Práca na sprinte sa rozvíja</a:t>
            </a:r>
            <a:endParaRPr dirty="0"/>
          </a:p>
          <a:p>
            <a:pPr marL="649111" indent="-395111">
              <a:spcBef>
                <a:spcPts val="1400"/>
              </a:spcBef>
              <a:defRPr sz="3200"/>
            </a:pPr>
            <a:r>
              <a:rPr lang="sk-SK" dirty="0"/>
              <a:t>Ak práca nie je jasná je potrebné odhadnúť viac času a rozobrať to neskôr</a:t>
            </a:r>
            <a:endParaRPr sz="4000" dirty="0"/>
          </a:p>
          <a:p>
            <a:pPr marL="649111" indent="-395111">
              <a:spcBef>
                <a:spcPts val="1400"/>
              </a:spcBef>
              <a:defRPr sz="3200"/>
            </a:pPr>
            <a:r>
              <a:rPr lang="sk-SK" dirty="0"/>
              <a:t>Aktualizácia zvyšnej práce pri nových informáciach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A sprint backlo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S</a:t>
            </a:r>
            <a:r>
              <a:rPr dirty="0"/>
              <a:t>print backlog</a:t>
            </a:r>
          </a:p>
        </p:txBody>
      </p:sp>
      <p:grpSp>
        <p:nvGrpSpPr>
          <p:cNvPr id="547" name="Tasks"/>
          <p:cNvGrpSpPr/>
          <p:nvPr/>
        </p:nvGrpSpPr>
        <p:grpSpPr>
          <a:xfrm>
            <a:off x="698500" y="1917700"/>
            <a:ext cx="3683000" cy="584200"/>
            <a:chOff x="0" y="0"/>
            <a:chExt cx="3683000" cy="584200"/>
          </a:xfrm>
        </p:grpSpPr>
        <p:sp>
          <p:nvSpPr>
            <p:cNvPr id="545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6" name="Tasks"/>
            <p:cNvSpPr txBox="1"/>
            <p:nvPr/>
          </p:nvSpPr>
          <p:spPr>
            <a:xfrm>
              <a:off x="0" y="3560"/>
              <a:ext cx="3683000" cy="577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Úlohy</a:t>
              </a:r>
              <a:endParaRPr dirty="0"/>
            </a:p>
          </p:txBody>
        </p:sp>
      </p:grpSp>
      <p:grpSp>
        <p:nvGrpSpPr>
          <p:cNvPr id="550" name="Code the user interface"/>
          <p:cNvGrpSpPr/>
          <p:nvPr/>
        </p:nvGrpSpPr>
        <p:grpSpPr>
          <a:xfrm>
            <a:off x="698500" y="2501900"/>
            <a:ext cx="5410470" cy="584200"/>
            <a:chOff x="0" y="0"/>
            <a:chExt cx="3683000" cy="584200"/>
          </a:xfrm>
        </p:grpSpPr>
        <p:sp>
          <p:nvSpPr>
            <p:cNvPr id="548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49" name="Code the user interface"/>
            <p:cNvSpPr txBox="1"/>
            <p:nvPr/>
          </p:nvSpPr>
          <p:spPr>
            <a:xfrm>
              <a:off x="0" y="12536"/>
              <a:ext cx="3683000" cy="559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rPr lang="sk-SK" dirty="0"/>
                <a:t>Naprogramuj UI</a:t>
              </a:r>
              <a:endParaRPr dirty="0"/>
            </a:p>
          </p:txBody>
        </p:sp>
      </p:grpSp>
      <p:grpSp>
        <p:nvGrpSpPr>
          <p:cNvPr id="553" name="Code the middle tier"/>
          <p:cNvGrpSpPr/>
          <p:nvPr/>
        </p:nvGrpSpPr>
        <p:grpSpPr>
          <a:xfrm>
            <a:off x="698500" y="3086100"/>
            <a:ext cx="3683000" cy="584200"/>
            <a:chOff x="0" y="0"/>
            <a:chExt cx="3683000" cy="584200"/>
          </a:xfrm>
        </p:grpSpPr>
        <p:sp>
          <p:nvSpPr>
            <p:cNvPr id="551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52" name="Code the middle tier"/>
            <p:cNvSpPr txBox="1"/>
            <p:nvPr/>
          </p:nvSpPr>
          <p:spPr>
            <a:xfrm>
              <a:off x="0" y="12536"/>
              <a:ext cx="3683000" cy="559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rPr lang="sk-SK" dirty="0"/>
                <a:t>Naprog. strednú vrstvu</a:t>
              </a:r>
              <a:endParaRPr dirty="0"/>
            </a:p>
          </p:txBody>
        </p:sp>
      </p:grpSp>
      <p:grpSp>
        <p:nvGrpSpPr>
          <p:cNvPr id="556" name="Test the middle tier"/>
          <p:cNvGrpSpPr/>
          <p:nvPr/>
        </p:nvGrpSpPr>
        <p:grpSpPr>
          <a:xfrm>
            <a:off x="698500" y="3670300"/>
            <a:ext cx="3683000" cy="584200"/>
            <a:chOff x="0" y="0"/>
            <a:chExt cx="3683000" cy="584200"/>
          </a:xfrm>
        </p:grpSpPr>
        <p:sp>
          <p:nvSpPr>
            <p:cNvPr id="554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55" name="Test the middle tier"/>
            <p:cNvSpPr txBox="1"/>
            <p:nvPr/>
          </p:nvSpPr>
          <p:spPr>
            <a:xfrm>
              <a:off x="0" y="12536"/>
              <a:ext cx="3683000" cy="559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rPr lang="sk-SK" dirty="0"/>
                <a:t>Test strednej vrstvy</a:t>
              </a:r>
              <a:endParaRPr dirty="0"/>
            </a:p>
          </p:txBody>
        </p:sp>
      </p:grpSp>
      <p:grpSp>
        <p:nvGrpSpPr>
          <p:cNvPr id="559" name="Write online help"/>
          <p:cNvGrpSpPr/>
          <p:nvPr/>
        </p:nvGrpSpPr>
        <p:grpSpPr>
          <a:xfrm>
            <a:off x="698500" y="4254500"/>
            <a:ext cx="3683000" cy="584200"/>
            <a:chOff x="0" y="0"/>
            <a:chExt cx="3683000" cy="584200"/>
          </a:xfrm>
        </p:grpSpPr>
        <p:sp>
          <p:nvSpPr>
            <p:cNvPr id="557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58" name="Write online help"/>
            <p:cNvSpPr txBox="1"/>
            <p:nvPr/>
          </p:nvSpPr>
          <p:spPr>
            <a:xfrm>
              <a:off x="0" y="12536"/>
              <a:ext cx="3683000" cy="559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rPr lang="sk-SK" dirty="0"/>
                <a:t>Napísať online podporu</a:t>
              </a:r>
              <a:endParaRPr dirty="0"/>
            </a:p>
          </p:txBody>
        </p:sp>
      </p:grpSp>
      <p:grpSp>
        <p:nvGrpSpPr>
          <p:cNvPr id="562" name="Write the foo class"/>
          <p:cNvGrpSpPr/>
          <p:nvPr/>
        </p:nvGrpSpPr>
        <p:grpSpPr>
          <a:xfrm>
            <a:off x="698500" y="4838700"/>
            <a:ext cx="3683000" cy="584200"/>
            <a:chOff x="0" y="0"/>
            <a:chExt cx="3683000" cy="584200"/>
          </a:xfrm>
        </p:grpSpPr>
        <p:sp>
          <p:nvSpPr>
            <p:cNvPr id="560" name="Rectangle"/>
            <p:cNvSpPr/>
            <p:nvPr/>
          </p:nvSpPr>
          <p:spPr>
            <a:xfrm>
              <a:off x="0" y="0"/>
              <a:ext cx="3683000" cy="584200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800"/>
              </a:pPr>
              <a:endParaRPr/>
            </a:p>
          </p:txBody>
        </p:sp>
        <p:sp>
          <p:nvSpPr>
            <p:cNvPr id="561" name="Write the foo class"/>
            <p:cNvSpPr txBox="1"/>
            <p:nvPr/>
          </p:nvSpPr>
          <p:spPr>
            <a:xfrm>
              <a:off x="0" y="12536"/>
              <a:ext cx="3683000" cy="559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800"/>
              </a:lvl1pPr>
            </a:lstStyle>
            <a:p>
              <a:r>
                <a:rPr lang="sk-SK" dirty="0"/>
                <a:t>Napísať základnú triedu</a:t>
              </a:r>
              <a:endParaRPr dirty="0"/>
            </a:p>
          </p:txBody>
        </p:sp>
      </p:grpSp>
      <p:grpSp>
        <p:nvGrpSpPr>
          <p:cNvPr id="565" name="Mon"/>
          <p:cNvGrpSpPr/>
          <p:nvPr/>
        </p:nvGrpSpPr>
        <p:grpSpPr>
          <a:xfrm>
            <a:off x="4381500" y="1917700"/>
            <a:ext cx="1016000" cy="584200"/>
            <a:chOff x="0" y="0"/>
            <a:chExt cx="1016000" cy="584200"/>
          </a:xfrm>
        </p:grpSpPr>
        <p:sp>
          <p:nvSpPr>
            <p:cNvPr id="563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Mon"/>
            <p:cNvSpPr txBox="1"/>
            <p:nvPr/>
          </p:nvSpPr>
          <p:spPr>
            <a:xfrm>
              <a:off x="0" y="3560"/>
              <a:ext cx="1016000" cy="577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Po</a:t>
              </a:r>
              <a:endParaRPr dirty="0"/>
            </a:p>
          </p:txBody>
        </p:sp>
      </p:grpSp>
      <p:grpSp>
        <p:nvGrpSpPr>
          <p:cNvPr id="581" name="Group"/>
          <p:cNvGrpSpPr/>
          <p:nvPr/>
        </p:nvGrpSpPr>
        <p:grpSpPr>
          <a:xfrm>
            <a:off x="4381500" y="2501900"/>
            <a:ext cx="1016000" cy="2921000"/>
            <a:chOff x="0" y="0"/>
            <a:chExt cx="1016000" cy="2921000"/>
          </a:xfrm>
        </p:grpSpPr>
        <p:grpSp>
          <p:nvGrpSpPr>
            <p:cNvPr id="568" name="8"/>
            <p:cNvGrpSpPr/>
            <p:nvPr/>
          </p:nvGrpSpPr>
          <p:grpSpPr>
            <a:xfrm>
              <a:off x="0" y="-1"/>
              <a:ext cx="1016000" cy="584201"/>
              <a:chOff x="0" y="0"/>
              <a:chExt cx="1016000" cy="584200"/>
            </a:xfrm>
          </p:grpSpPr>
          <p:sp>
            <p:nvSpPr>
              <p:cNvPr id="566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67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571" name="16"/>
            <p:cNvGrpSpPr/>
            <p:nvPr/>
          </p:nvGrpSpPr>
          <p:grpSpPr>
            <a:xfrm>
              <a:off x="0" y="584199"/>
              <a:ext cx="1016000" cy="584201"/>
              <a:chOff x="0" y="0"/>
              <a:chExt cx="1016000" cy="584200"/>
            </a:xfrm>
          </p:grpSpPr>
          <p:sp>
            <p:nvSpPr>
              <p:cNvPr id="56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0" name="16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16</a:t>
                </a:r>
              </a:p>
            </p:txBody>
          </p:sp>
        </p:grpSp>
        <p:grpSp>
          <p:nvGrpSpPr>
            <p:cNvPr id="574" name="8"/>
            <p:cNvGrpSpPr/>
            <p:nvPr/>
          </p:nvGrpSpPr>
          <p:grpSpPr>
            <a:xfrm>
              <a:off x="0" y="1168400"/>
              <a:ext cx="1016000" cy="584200"/>
              <a:chOff x="0" y="0"/>
              <a:chExt cx="1016000" cy="584200"/>
            </a:xfrm>
          </p:grpSpPr>
          <p:sp>
            <p:nvSpPr>
              <p:cNvPr id="572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3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577" name="12"/>
            <p:cNvGrpSpPr/>
            <p:nvPr/>
          </p:nvGrpSpPr>
          <p:grpSpPr>
            <a:xfrm>
              <a:off x="0" y="1752600"/>
              <a:ext cx="1016000" cy="584201"/>
              <a:chOff x="0" y="0"/>
              <a:chExt cx="1016000" cy="584200"/>
            </a:xfrm>
          </p:grpSpPr>
          <p:sp>
            <p:nvSpPr>
              <p:cNvPr id="57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6" name="12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12</a:t>
                </a:r>
              </a:p>
            </p:txBody>
          </p:sp>
        </p:grpSp>
        <p:grpSp>
          <p:nvGrpSpPr>
            <p:cNvPr id="580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578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79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</p:grpSp>
      <p:grpSp>
        <p:nvGrpSpPr>
          <p:cNvPr id="584" name="Tues"/>
          <p:cNvGrpSpPr/>
          <p:nvPr/>
        </p:nvGrpSpPr>
        <p:grpSpPr>
          <a:xfrm>
            <a:off x="5397500" y="1917700"/>
            <a:ext cx="1016000" cy="584200"/>
            <a:chOff x="0" y="0"/>
            <a:chExt cx="1016000" cy="584200"/>
          </a:xfrm>
        </p:grpSpPr>
        <p:sp>
          <p:nvSpPr>
            <p:cNvPr id="582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3" name="Tues"/>
            <p:cNvSpPr txBox="1"/>
            <p:nvPr/>
          </p:nvSpPr>
          <p:spPr>
            <a:xfrm>
              <a:off x="0" y="3560"/>
              <a:ext cx="1016000" cy="577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Ut </a:t>
              </a:r>
              <a:endParaRPr dirty="0"/>
            </a:p>
          </p:txBody>
        </p:sp>
      </p:grpSp>
      <p:grpSp>
        <p:nvGrpSpPr>
          <p:cNvPr id="598" name="Group"/>
          <p:cNvGrpSpPr/>
          <p:nvPr/>
        </p:nvGrpSpPr>
        <p:grpSpPr>
          <a:xfrm>
            <a:off x="5397500" y="2501900"/>
            <a:ext cx="1016000" cy="2921000"/>
            <a:chOff x="0" y="0"/>
            <a:chExt cx="1016000" cy="2921000"/>
          </a:xfrm>
        </p:grpSpPr>
        <p:grpSp>
          <p:nvGrpSpPr>
            <p:cNvPr id="587" name="4"/>
            <p:cNvGrpSpPr/>
            <p:nvPr/>
          </p:nvGrpSpPr>
          <p:grpSpPr>
            <a:xfrm>
              <a:off x="0" y="-1"/>
              <a:ext cx="1016000" cy="584201"/>
              <a:chOff x="0" y="0"/>
              <a:chExt cx="1016000" cy="584200"/>
            </a:xfrm>
          </p:grpSpPr>
          <p:sp>
            <p:nvSpPr>
              <p:cNvPr id="58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86" name="4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590" name="12"/>
            <p:cNvGrpSpPr/>
            <p:nvPr/>
          </p:nvGrpSpPr>
          <p:grpSpPr>
            <a:xfrm>
              <a:off x="0" y="584199"/>
              <a:ext cx="1016000" cy="584201"/>
              <a:chOff x="0" y="0"/>
              <a:chExt cx="1016000" cy="584200"/>
            </a:xfrm>
          </p:grpSpPr>
          <p:sp>
            <p:nvSpPr>
              <p:cNvPr id="588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89" name="12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12</a:t>
                </a:r>
              </a:p>
            </p:txBody>
          </p:sp>
        </p:grpSp>
        <p:grpSp>
          <p:nvGrpSpPr>
            <p:cNvPr id="593" name="16"/>
            <p:cNvGrpSpPr/>
            <p:nvPr/>
          </p:nvGrpSpPr>
          <p:grpSpPr>
            <a:xfrm>
              <a:off x="0" y="1168400"/>
              <a:ext cx="1016000" cy="584200"/>
              <a:chOff x="0" y="0"/>
              <a:chExt cx="1016000" cy="584200"/>
            </a:xfrm>
          </p:grpSpPr>
          <p:sp>
            <p:nvSpPr>
              <p:cNvPr id="591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92" name="16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594" name="Rectangle"/>
            <p:cNvSpPr/>
            <p:nvPr/>
          </p:nvSpPr>
          <p:spPr>
            <a:xfrm>
              <a:off x="0" y="17526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597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59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596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</p:grpSp>
      <p:grpSp>
        <p:nvGrpSpPr>
          <p:cNvPr id="601" name="Wed"/>
          <p:cNvGrpSpPr/>
          <p:nvPr/>
        </p:nvGrpSpPr>
        <p:grpSpPr>
          <a:xfrm>
            <a:off x="6413500" y="1917700"/>
            <a:ext cx="1016000" cy="584200"/>
            <a:chOff x="0" y="0"/>
            <a:chExt cx="1016000" cy="584200"/>
          </a:xfrm>
        </p:grpSpPr>
        <p:sp>
          <p:nvSpPr>
            <p:cNvPr id="599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0" name="Wed"/>
            <p:cNvSpPr txBox="1"/>
            <p:nvPr/>
          </p:nvSpPr>
          <p:spPr>
            <a:xfrm>
              <a:off x="0" y="3560"/>
              <a:ext cx="1016000" cy="577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St</a:t>
              </a:r>
              <a:endParaRPr dirty="0"/>
            </a:p>
          </p:txBody>
        </p:sp>
      </p:grpSp>
      <p:grpSp>
        <p:nvGrpSpPr>
          <p:cNvPr id="604" name="Thur"/>
          <p:cNvGrpSpPr/>
          <p:nvPr/>
        </p:nvGrpSpPr>
        <p:grpSpPr>
          <a:xfrm>
            <a:off x="7429500" y="1917700"/>
            <a:ext cx="1016000" cy="584200"/>
            <a:chOff x="0" y="0"/>
            <a:chExt cx="1016000" cy="584200"/>
          </a:xfrm>
        </p:grpSpPr>
        <p:sp>
          <p:nvSpPr>
            <p:cNvPr id="602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3" name="Thur"/>
            <p:cNvSpPr txBox="1"/>
            <p:nvPr/>
          </p:nvSpPr>
          <p:spPr>
            <a:xfrm>
              <a:off x="0" y="3560"/>
              <a:ext cx="1016000" cy="577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Št</a:t>
              </a:r>
              <a:endParaRPr dirty="0"/>
            </a:p>
          </p:txBody>
        </p:sp>
      </p:grpSp>
      <p:grpSp>
        <p:nvGrpSpPr>
          <p:cNvPr id="619" name="Group"/>
          <p:cNvGrpSpPr/>
          <p:nvPr/>
        </p:nvGrpSpPr>
        <p:grpSpPr>
          <a:xfrm>
            <a:off x="7429500" y="2501900"/>
            <a:ext cx="1016000" cy="3505200"/>
            <a:chOff x="0" y="0"/>
            <a:chExt cx="1016000" cy="3505200"/>
          </a:xfrm>
        </p:grpSpPr>
        <p:sp>
          <p:nvSpPr>
            <p:cNvPr id="605" name="Rectangle"/>
            <p:cNvSpPr/>
            <p:nvPr/>
          </p:nvSpPr>
          <p:spPr>
            <a:xfrm>
              <a:off x="0" y="-1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08" name="4"/>
            <p:cNvGrpSpPr/>
            <p:nvPr/>
          </p:nvGrpSpPr>
          <p:grpSpPr>
            <a:xfrm>
              <a:off x="0" y="584199"/>
              <a:ext cx="1016000" cy="584201"/>
              <a:chOff x="0" y="0"/>
              <a:chExt cx="1016000" cy="584200"/>
            </a:xfrm>
          </p:grpSpPr>
          <p:sp>
            <p:nvSpPr>
              <p:cNvPr id="606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07" name="4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611" name="11"/>
            <p:cNvGrpSpPr/>
            <p:nvPr/>
          </p:nvGrpSpPr>
          <p:grpSpPr>
            <a:xfrm>
              <a:off x="0" y="1168399"/>
              <a:ext cx="1016000" cy="584201"/>
              <a:chOff x="0" y="0"/>
              <a:chExt cx="1016000" cy="584200"/>
            </a:xfrm>
          </p:grpSpPr>
          <p:sp>
            <p:nvSpPr>
              <p:cNvPr id="60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10" name="11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11</a:t>
                </a:r>
              </a:p>
            </p:txBody>
          </p:sp>
        </p:grpSp>
        <p:sp>
          <p:nvSpPr>
            <p:cNvPr id="612" name="Rectangle"/>
            <p:cNvSpPr/>
            <p:nvPr/>
          </p:nvSpPr>
          <p:spPr>
            <a:xfrm>
              <a:off x="0" y="17526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15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613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14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618" name="4"/>
            <p:cNvGrpSpPr/>
            <p:nvPr/>
          </p:nvGrpSpPr>
          <p:grpSpPr>
            <a:xfrm>
              <a:off x="0" y="2921000"/>
              <a:ext cx="1016000" cy="584201"/>
              <a:chOff x="0" y="0"/>
              <a:chExt cx="1016000" cy="584200"/>
            </a:xfrm>
          </p:grpSpPr>
          <p:sp>
            <p:nvSpPr>
              <p:cNvPr id="616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17" name="4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622" name="Fri"/>
          <p:cNvGrpSpPr/>
          <p:nvPr/>
        </p:nvGrpSpPr>
        <p:grpSpPr>
          <a:xfrm>
            <a:off x="8445500" y="1917700"/>
            <a:ext cx="1016000" cy="584200"/>
            <a:chOff x="0" y="0"/>
            <a:chExt cx="1016000" cy="584200"/>
          </a:xfrm>
        </p:grpSpPr>
        <p:sp>
          <p:nvSpPr>
            <p:cNvPr id="620" name="Rectangle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Fri"/>
            <p:cNvSpPr txBox="1"/>
            <p:nvPr/>
          </p:nvSpPr>
          <p:spPr>
            <a:xfrm>
              <a:off x="0" y="3560"/>
              <a:ext cx="1016000" cy="577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>
                <a:lnSpc>
                  <a:spcPts val="3900"/>
                </a:lnSpc>
                <a:tabLst>
                  <a:tab pos="1066800" algn="l"/>
                </a:tabLst>
                <a:defRPr sz="33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Pi</a:t>
              </a:r>
              <a:endParaRPr dirty="0"/>
            </a:p>
          </p:txBody>
        </p:sp>
      </p:grpSp>
      <p:grpSp>
        <p:nvGrpSpPr>
          <p:cNvPr id="633" name="Group"/>
          <p:cNvGrpSpPr/>
          <p:nvPr/>
        </p:nvGrpSpPr>
        <p:grpSpPr>
          <a:xfrm>
            <a:off x="8445500" y="2501900"/>
            <a:ext cx="1016000" cy="3505200"/>
            <a:chOff x="0" y="0"/>
            <a:chExt cx="1016000" cy="3505200"/>
          </a:xfrm>
        </p:grpSpPr>
        <p:sp>
          <p:nvSpPr>
            <p:cNvPr id="623" name="Rectangle"/>
            <p:cNvSpPr/>
            <p:nvPr/>
          </p:nvSpPr>
          <p:spPr>
            <a:xfrm>
              <a:off x="0" y="-1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4" name="Rectangle"/>
            <p:cNvSpPr/>
            <p:nvPr/>
          </p:nvSpPr>
          <p:spPr>
            <a:xfrm>
              <a:off x="0" y="584199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27" name="8"/>
            <p:cNvGrpSpPr/>
            <p:nvPr/>
          </p:nvGrpSpPr>
          <p:grpSpPr>
            <a:xfrm>
              <a:off x="0" y="1168399"/>
              <a:ext cx="1016000" cy="584201"/>
              <a:chOff x="0" y="0"/>
              <a:chExt cx="1016000" cy="584200"/>
            </a:xfrm>
          </p:grpSpPr>
          <p:sp>
            <p:nvSpPr>
              <p:cNvPr id="62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26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sp>
          <p:nvSpPr>
            <p:cNvPr id="628" name="Rectangle"/>
            <p:cNvSpPr/>
            <p:nvPr/>
          </p:nvSpPr>
          <p:spPr>
            <a:xfrm>
              <a:off x="0" y="17526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31" name="8"/>
            <p:cNvGrpSpPr/>
            <p:nvPr/>
          </p:nvGrpSpPr>
          <p:grpSpPr>
            <a:xfrm>
              <a:off x="0" y="2336800"/>
              <a:ext cx="1016000" cy="584201"/>
              <a:chOff x="0" y="0"/>
              <a:chExt cx="1016000" cy="584200"/>
            </a:xfrm>
          </p:grpSpPr>
          <p:sp>
            <p:nvSpPr>
              <p:cNvPr id="62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30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sp>
          <p:nvSpPr>
            <p:cNvPr id="632" name="Rectangle"/>
            <p:cNvSpPr/>
            <p:nvPr/>
          </p:nvSpPr>
          <p:spPr>
            <a:xfrm>
              <a:off x="0" y="2921000"/>
              <a:ext cx="1016000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655" name="Group"/>
          <p:cNvGrpSpPr/>
          <p:nvPr/>
        </p:nvGrpSpPr>
        <p:grpSpPr>
          <a:xfrm>
            <a:off x="698500" y="2501900"/>
            <a:ext cx="6731001" cy="3505200"/>
            <a:chOff x="0" y="0"/>
            <a:chExt cx="6731000" cy="3505200"/>
          </a:xfrm>
        </p:grpSpPr>
        <p:grpSp>
          <p:nvGrpSpPr>
            <p:cNvPr id="636" name="Add error logging"/>
            <p:cNvGrpSpPr/>
            <p:nvPr/>
          </p:nvGrpSpPr>
          <p:grpSpPr>
            <a:xfrm>
              <a:off x="-1" y="2921000"/>
              <a:ext cx="3683001" cy="584201"/>
              <a:chOff x="0" y="0"/>
              <a:chExt cx="3683000" cy="584200"/>
            </a:xfrm>
          </p:grpSpPr>
          <p:sp>
            <p:nvSpPr>
              <p:cNvPr id="634" name="Rectangle"/>
              <p:cNvSpPr/>
              <p:nvPr/>
            </p:nvSpPr>
            <p:spPr>
              <a:xfrm>
                <a:off x="0" y="0"/>
                <a:ext cx="3683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l">
                  <a:defRPr sz="2800"/>
                </a:pPr>
                <a:endParaRPr/>
              </a:p>
            </p:txBody>
          </p:sp>
          <p:sp>
            <p:nvSpPr>
              <p:cNvPr id="635" name="Add error logging"/>
              <p:cNvSpPr txBox="1"/>
              <p:nvPr/>
            </p:nvSpPr>
            <p:spPr>
              <a:xfrm>
                <a:off x="0" y="12537"/>
                <a:ext cx="3683000" cy="5591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algn="l">
                  <a:defRPr sz="2800"/>
                </a:lvl1pPr>
              </a:lstStyle>
              <a:p>
                <a:r>
                  <a:rPr lang="sk-SK" dirty="0"/>
                  <a:t>Pridať logovanie chýb</a:t>
                </a:r>
                <a:endParaRPr dirty="0"/>
              </a:p>
            </p:txBody>
          </p:sp>
        </p:grpSp>
        <p:sp>
          <p:nvSpPr>
            <p:cNvPr id="637" name="Rectangle"/>
            <p:cNvSpPr/>
            <p:nvPr/>
          </p:nvSpPr>
          <p:spPr>
            <a:xfrm>
              <a:off x="3683000" y="2921000"/>
              <a:ext cx="1016001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8" name="Rectangle"/>
            <p:cNvSpPr/>
            <p:nvPr/>
          </p:nvSpPr>
          <p:spPr>
            <a:xfrm>
              <a:off x="4699000" y="2921000"/>
              <a:ext cx="1016001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41" name="8"/>
            <p:cNvGrpSpPr/>
            <p:nvPr/>
          </p:nvGrpSpPr>
          <p:grpSpPr>
            <a:xfrm>
              <a:off x="5715000" y="-1"/>
              <a:ext cx="1016001" cy="584201"/>
              <a:chOff x="0" y="0"/>
              <a:chExt cx="1016000" cy="584200"/>
            </a:xfrm>
          </p:grpSpPr>
          <p:sp>
            <p:nvSpPr>
              <p:cNvPr id="63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40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644" name="10"/>
            <p:cNvGrpSpPr/>
            <p:nvPr/>
          </p:nvGrpSpPr>
          <p:grpSpPr>
            <a:xfrm>
              <a:off x="5715000" y="584199"/>
              <a:ext cx="1016001" cy="584201"/>
              <a:chOff x="0" y="0"/>
              <a:chExt cx="1016000" cy="584200"/>
            </a:xfrm>
          </p:grpSpPr>
          <p:sp>
            <p:nvSpPr>
              <p:cNvPr id="642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43" name="10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10</a:t>
                </a:r>
              </a:p>
            </p:txBody>
          </p:sp>
        </p:grpSp>
        <p:grpSp>
          <p:nvGrpSpPr>
            <p:cNvPr id="647" name="16"/>
            <p:cNvGrpSpPr/>
            <p:nvPr/>
          </p:nvGrpSpPr>
          <p:grpSpPr>
            <a:xfrm>
              <a:off x="5715000" y="1168399"/>
              <a:ext cx="1016001" cy="584201"/>
              <a:chOff x="0" y="0"/>
              <a:chExt cx="1016000" cy="584200"/>
            </a:xfrm>
          </p:grpSpPr>
          <p:sp>
            <p:nvSpPr>
              <p:cNvPr id="645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46" name="16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648" name="Rectangle"/>
            <p:cNvSpPr/>
            <p:nvPr/>
          </p:nvSpPr>
          <p:spPr>
            <a:xfrm>
              <a:off x="5715000" y="1752600"/>
              <a:ext cx="1016001" cy="5842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51" name="8"/>
            <p:cNvGrpSpPr/>
            <p:nvPr/>
          </p:nvGrpSpPr>
          <p:grpSpPr>
            <a:xfrm>
              <a:off x="5715000" y="2336800"/>
              <a:ext cx="1016001" cy="584201"/>
              <a:chOff x="0" y="0"/>
              <a:chExt cx="1016000" cy="584200"/>
            </a:xfrm>
          </p:grpSpPr>
          <p:sp>
            <p:nvSpPr>
              <p:cNvPr id="649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50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654" name="8"/>
            <p:cNvGrpSpPr/>
            <p:nvPr/>
          </p:nvGrpSpPr>
          <p:grpSpPr>
            <a:xfrm>
              <a:off x="5715000" y="2921000"/>
              <a:ext cx="1016001" cy="584201"/>
              <a:chOff x="0" y="0"/>
              <a:chExt cx="1016000" cy="584200"/>
            </a:xfrm>
          </p:grpSpPr>
          <p:sp>
            <p:nvSpPr>
              <p:cNvPr id="652" name="Rectangle"/>
              <p:cNvSpPr/>
              <p:nvPr/>
            </p:nvSpPr>
            <p:spPr>
              <a:xfrm>
                <a:off x="0" y="0"/>
                <a:ext cx="1016000" cy="584200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800"/>
                </a:pPr>
                <a:endParaRPr/>
              </a:p>
            </p:txBody>
          </p:sp>
          <p:sp>
            <p:nvSpPr>
              <p:cNvPr id="653" name="8"/>
              <p:cNvSpPr txBox="1"/>
              <p:nvPr/>
            </p:nvSpPr>
            <p:spPr>
              <a:xfrm>
                <a:off x="0" y="25399"/>
                <a:ext cx="1016000" cy="533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800"/>
                </a:lvl1pPr>
              </a:lstStyle>
              <a:p>
                <a:r>
                  <a:t>8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1" animBg="1" advAuto="0"/>
      <p:bldP spid="619" grpId="3" animBg="1" advAuto="0"/>
      <p:bldP spid="633" grpId="4" animBg="1" advAuto="0"/>
      <p:bldP spid="655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ctangle"/>
          <p:cNvSpPr/>
          <p:nvPr/>
        </p:nvSpPr>
        <p:spPr>
          <a:xfrm>
            <a:off x="381000" y="1333500"/>
            <a:ext cx="9385300" cy="5689600"/>
          </a:xfrm>
          <a:prstGeom prst="rect">
            <a:avLst/>
          </a:prstGeom>
          <a:blipFill>
            <a:blip r:embed="rId2"/>
          </a:blipFill>
          <a:ln w="12700">
            <a:solidFill>
              <a:srgbClr val="A0A0A0"/>
            </a:solidFill>
            <a:miter lim="400000"/>
          </a:ln>
          <a:effectLst>
            <a:outerShdw blurRad="76200" dist="50800" dir="21480000" rotWithShape="0">
              <a:srgbClr val="000000">
                <a:alpha val="40000"/>
              </a:srgbClr>
            </a:outerShdw>
          </a:effectLst>
        </p:spPr>
        <p:txBody>
          <a:bodyPr lIns="38100" tIns="38100" rIns="38100" bIns="38100" anchor="ctr"/>
          <a:lstStyle/>
          <a:p>
            <a:pPr algn="l">
              <a:lnSpc>
                <a:spcPts val="1900"/>
              </a:lnSpc>
              <a:tabLst>
                <a:tab pos="457200" algn="l"/>
              </a:tabLst>
              <a:defRPr sz="23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58" name="A sprint burndown cha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S</a:t>
            </a:r>
            <a:r>
              <a:rPr dirty="0"/>
              <a:t>print burndown </a:t>
            </a:r>
            <a:r>
              <a:rPr lang="sk-SK" dirty="0"/>
              <a:t>graf</a:t>
            </a:r>
            <a:endParaRPr dirty="0"/>
          </a:p>
        </p:txBody>
      </p:sp>
      <p:graphicFrame>
        <p:nvGraphicFramePr>
          <p:cNvPr id="659" name="2D Line Chart"/>
          <p:cNvGraphicFramePr/>
          <p:nvPr/>
        </p:nvGraphicFramePr>
        <p:xfrm>
          <a:off x="733432" y="1333500"/>
          <a:ext cx="8778875" cy="536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0" name="Hours"/>
          <p:cNvSpPr txBox="1"/>
          <p:nvPr/>
        </p:nvSpPr>
        <p:spPr>
          <a:xfrm rot="16200767">
            <a:off x="-1466205" y="3439951"/>
            <a:ext cx="417830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500"/>
            </a:lvl1pPr>
          </a:lstStyle>
          <a:p>
            <a:r>
              <a:rPr lang="sk-SK" dirty="0"/>
              <a:t>Hodiny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Rectangle"/>
          <p:cNvSpPr/>
          <p:nvPr/>
        </p:nvSpPr>
        <p:spPr>
          <a:xfrm>
            <a:off x="1498600" y="3213100"/>
            <a:ext cx="7632700" cy="4038600"/>
          </a:xfrm>
          <a:prstGeom prst="rect">
            <a:avLst/>
          </a:prstGeom>
          <a:blipFill>
            <a:blip r:embed="rId2"/>
          </a:blipFill>
          <a:ln w="12700">
            <a:solidFill>
              <a:srgbClr val="A0A0A0"/>
            </a:solidFill>
            <a:miter lim="400000"/>
          </a:ln>
          <a:effectLst>
            <a:outerShdw blurRad="76200" dist="50800" dir="21480000" rotWithShape="0">
              <a:srgbClr val="000000">
                <a:alpha val="40000"/>
              </a:srgbClr>
            </a:outerShdw>
          </a:effectLst>
        </p:spPr>
        <p:txBody>
          <a:bodyPr lIns="38100" tIns="38100" rIns="38100" bIns="38100" anchor="ctr"/>
          <a:lstStyle/>
          <a:p>
            <a:pPr algn="l">
              <a:lnSpc>
                <a:spcPts val="2200"/>
              </a:lnSpc>
              <a:tabLst>
                <a:tab pos="457200" algn="l"/>
              </a:tabLst>
              <a:defRPr sz="2500">
                <a:solidFill>
                  <a:srgbClr val="51515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3" name="Hours"/>
          <p:cNvSpPr txBox="1"/>
          <p:nvPr/>
        </p:nvSpPr>
        <p:spPr>
          <a:xfrm rot="16200767">
            <a:off x="457835" y="4858690"/>
            <a:ext cx="284480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rPr lang="sk-SK" dirty="0"/>
              <a:t>Hodiny</a:t>
            </a:r>
            <a:endParaRPr dirty="0"/>
          </a:p>
        </p:txBody>
      </p:sp>
      <p:sp>
        <p:nvSpPr>
          <p:cNvPr id="664" name="Line"/>
          <p:cNvSpPr/>
          <p:nvPr/>
        </p:nvSpPr>
        <p:spPr>
          <a:xfrm>
            <a:off x="2565399" y="58674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5" name="Line"/>
          <p:cNvSpPr/>
          <p:nvPr/>
        </p:nvSpPr>
        <p:spPr>
          <a:xfrm>
            <a:off x="2565399" y="42291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6" name="Line"/>
          <p:cNvSpPr/>
          <p:nvPr/>
        </p:nvSpPr>
        <p:spPr>
          <a:xfrm>
            <a:off x="2565399" y="47752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7" name="Line"/>
          <p:cNvSpPr/>
          <p:nvPr/>
        </p:nvSpPr>
        <p:spPr>
          <a:xfrm>
            <a:off x="2565399" y="53213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8" name="Line"/>
          <p:cNvSpPr/>
          <p:nvPr/>
        </p:nvSpPr>
        <p:spPr>
          <a:xfrm>
            <a:off x="2565399" y="64135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9" name="40"/>
          <p:cNvSpPr txBox="1"/>
          <p:nvPr/>
        </p:nvSpPr>
        <p:spPr>
          <a:xfrm>
            <a:off x="1968500" y="40195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40</a:t>
            </a:r>
          </a:p>
        </p:txBody>
      </p:sp>
      <p:sp>
        <p:nvSpPr>
          <p:cNvPr id="670" name="30"/>
          <p:cNvSpPr txBox="1"/>
          <p:nvPr/>
        </p:nvSpPr>
        <p:spPr>
          <a:xfrm>
            <a:off x="1968500" y="45656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30</a:t>
            </a:r>
          </a:p>
        </p:txBody>
      </p:sp>
      <p:sp>
        <p:nvSpPr>
          <p:cNvPr id="671" name="20"/>
          <p:cNvSpPr txBox="1"/>
          <p:nvPr/>
        </p:nvSpPr>
        <p:spPr>
          <a:xfrm>
            <a:off x="1968500" y="51117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20</a:t>
            </a:r>
          </a:p>
        </p:txBody>
      </p:sp>
      <p:sp>
        <p:nvSpPr>
          <p:cNvPr id="672" name="10"/>
          <p:cNvSpPr txBox="1"/>
          <p:nvPr/>
        </p:nvSpPr>
        <p:spPr>
          <a:xfrm>
            <a:off x="1968500" y="56578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10</a:t>
            </a:r>
          </a:p>
        </p:txBody>
      </p:sp>
      <p:sp>
        <p:nvSpPr>
          <p:cNvPr id="673" name="0"/>
          <p:cNvSpPr txBox="1"/>
          <p:nvPr/>
        </p:nvSpPr>
        <p:spPr>
          <a:xfrm>
            <a:off x="1968500" y="61785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0</a:t>
            </a:r>
          </a:p>
        </p:txBody>
      </p:sp>
      <p:sp>
        <p:nvSpPr>
          <p:cNvPr id="674" name="Mon"/>
          <p:cNvSpPr txBox="1"/>
          <p:nvPr/>
        </p:nvSpPr>
        <p:spPr>
          <a:xfrm>
            <a:off x="2679700" y="6344107"/>
            <a:ext cx="6604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rPr lang="sk-SK" dirty="0"/>
              <a:t>Po </a:t>
            </a:r>
            <a:endParaRPr dirty="0"/>
          </a:p>
        </p:txBody>
      </p:sp>
      <p:sp>
        <p:nvSpPr>
          <p:cNvPr id="675" name="Tue"/>
          <p:cNvSpPr txBox="1"/>
          <p:nvPr/>
        </p:nvSpPr>
        <p:spPr>
          <a:xfrm>
            <a:off x="3886200" y="6344107"/>
            <a:ext cx="6604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rPr lang="sk-SK" dirty="0"/>
              <a:t>Ut</a:t>
            </a:r>
            <a:endParaRPr dirty="0"/>
          </a:p>
        </p:txBody>
      </p:sp>
      <p:sp>
        <p:nvSpPr>
          <p:cNvPr id="676" name="Wed"/>
          <p:cNvSpPr txBox="1"/>
          <p:nvPr/>
        </p:nvSpPr>
        <p:spPr>
          <a:xfrm>
            <a:off x="5092700" y="6344107"/>
            <a:ext cx="6604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rPr lang="sk-SK" dirty="0"/>
              <a:t>St</a:t>
            </a:r>
            <a:endParaRPr dirty="0"/>
          </a:p>
        </p:txBody>
      </p:sp>
      <p:sp>
        <p:nvSpPr>
          <p:cNvPr id="677" name="Thu"/>
          <p:cNvSpPr txBox="1"/>
          <p:nvPr/>
        </p:nvSpPr>
        <p:spPr>
          <a:xfrm>
            <a:off x="6299200" y="6344107"/>
            <a:ext cx="6604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rPr lang="sk-SK" dirty="0"/>
              <a:t>Št</a:t>
            </a:r>
            <a:endParaRPr dirty="0"/>
          </a:p>
        </p:txBody>
      </p:sp>
      <p:sp>
        <p:nvSpPr>
          <p:cNvPr id="678" name="Fri"/>
          <p:cNvSpPr txBox="1"/>
          <p:nvPr/>
        </p:nvSpPr>
        <p:spPr>
          <a:xfrm>
            <a:off x="7505700" y="6344107"/>
            <a:ext cx="6604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/>
            </a:lvl1pPr>
          </a:lstStyle>
          <a:p>
            <a:r>
              <a:rPr lang="sk-SK" dirty="0"/>
              <a:t>Pi</a:t>
            </a:r>
            <a:endParaRPr dirty="0"/>
          </a:p>
        </p:txBody>
      </p:sp>
      <p:grpSp>
        <p:nvGrpSpPr>
          <p:cNvPr id="681" name="Tasks"/>
          <p:cNvGrpSpPr/>
          <p:nvPr/>
        </p:nvGrpSpPr>
        <p:grpSpPr>
          <a:xfrm>
            <a:off x="698500" y="228600"/>
            <a:ext cx="3683000" cy="495300"/>
            <a:chOff x="0" y="0"/>
            <a:chExt cx="3683000" cy="495300"/>
          </a:xfrm>
        </p:grpSpPr>
        <p:sp>
          <p:nvSpPr>
            <p:cNvPr id="679" name="Rectangle"/>
            <p:cNvSpPr/>
            <p:nvPr/>
          </p:nvSpPr>
          <p:spPr>
            <a:xfrm>
              <a:off x="0" y="0"/>
              <a:ext cx="3683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0" name="Tasks"/>
            <p:cNvSpPr txBox="1"/>
            <p:nvPr/>
          </p:nvSpPr>
          <p:spPr>
            <a:xfrm>
              <a:off x="0" y="10406"/>
              <a:ext cx="3683000" cy="474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Úlohy</a:t>
              </a:r>
              <a:endParaRPr dirty="0"/>
            </a:p>
          </p:txBody>
        </p:sp>
      </p:grpSp>
      <p:grpSp>
        <p:nvGrpSpPr>
          <p:cNvPr id="684" name="Code the user interface"/>
          <p:cNvGrpSpPr/>
          <p:nvPr/>
        </p:nvGrpSpPr>
        <p:grpSpPr>
          <a:xfrm>
            <a:off x="698500" y="707375"/>
            <a:ext cx="3683000" cy="528350"/>
            <a:chOff x="0" y="-10174"/>
            <a:chExt cx="3683000" cy="528349"/>
          </a:xfrm>
        </p:grpSpPr>
        <p:sp>
          <p:nvSpPr>
            <p:cNvPr id="682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83" name="Code the user interface"/>
            <p:cNvSpPr txBox="1"/>
            <p:nvPr/>
          </p:nvSpPr>
          <p:spPr>
            <a:xfrm>
              <a:off x="0" y="-10174"/>
              <a:ext cx="3683000" cy="52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rPr lang="sk-SK" dirty="0"/>
                <a:t>Naprogramuj UI</a:t>
              </a:r>
            </a:p>
          </p:txBody>
        </p:sp>
      </p:grpSp>
      <p:grpSp>
        <p:nvGrpSpPr>
          <p:cNvPr id="687" name="Code the middle tier"/>
          <p:cNvGrpSpPr/>
          <p:nvPr/>
        </p:nvGrpSpPr>
        <p:grpSpPr>
          <a:xfrm>
            <a:off x="698500" y="1202675"/>
            <a:ext cx="3683000" cy="528350"/>
            <a:chOff x="0" y="-10174"/>
            <a:chExt cx="3683000" cy="528349"/>
          </a:xfrm>
        </p:grpSpPr>
        <p:sp>
          <p:nvSpPr>
            <p:cNvPr id="685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86" name="Code the middle tier"/>
            <p:cNvSpPr txBox="1"/>
            <p:nvPr/>
          </p:nvSpPr>
          <p:spPr>
            <a:xfrm>
              <a:off x="0" y="-10174"/>
              <a:ext cx="3683000" cy="52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rPr lang="sk-SK" dirty="0"/>
                <a:t>Naprog. strednú vrstvu</a:t>
              </a:r>
            </a:p>
          </p:txBody>
        </p:sp>
      </p:grpSp>
      <p:grpSp>
        <p:nvGrpSpPr>
          <p:cNvPr id="690" name="Test the middle tier"/>
          <p:cNvGrpSpPr/>
          <p:nvPr/>
        </p:nvGrpSpPr>
        <p:grpSpPr>
          <a:xfrm>
            <a:off x="698500" y="1697975"/>
            <a:ext cx="3683000" cy="528350"/>
            <a:chOff x="0" y="-10174"/>
            <a:chExt cx="3683000" cy="528349"/>
          </a:xfrm>
        </p:grpSpPr>
        <p:sp>
          <p:nvSpPr>
            <p:cNvPr id="688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89" name="Test the middle tier"/>
            <p:cNvSpPr txBox="1"/>
            <p:nvPr/>
          </p:nvSpPr>
          <p:spPr>
            <a:xfrm>
              <a:off x="0" y="-10174"/>
              <a:ext cx="3683000" cy="52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rPr lang="sk-SK" dirty="0"/>
                <a:t>Test strednej vrstvy</a:t>
              </a:r>
            </a:p>
          </p:txBody>
        </p:sp>
      </p:grpSp>
      <p:grpSp>
        <p:nvGrpSpPr>
          <p:cNvPr id="693" name="Write online help"/>
          <p:cNvGrpSpPr/>
          <p:nvPr/>
        </p:nvGrpSpPr>
        <p:grpSpPr>
          <a:xfrm>
            <a:off x="698500" y="2193275"/>
            <a:ext cx="3683000" cy="528350"/>
            <a:chOff x="0" y="-10174"/>
            <a:chExt cx="3683000" cy="528349"/>
          </a:xfrm>
        </p:grpSpPr>
        <p:sp>
          <p:nvSpPr>
            <p:cNvPr id="691" name="Rectangle"/>
            <p:cNvSpPr/>
            <p:nvPr/>
          </p:nvSpPr>
          <p:spPr>
            <a:xfrm>
              <a:off x="0" y="6350"/>
              <a:ext cx="3683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defRPr sz="2600"/>
              </a:pPr>
              <a:endParaRPr/>
            </a:p>
          </p:txBody>
        </p:sp>
        <p:sp>
          <p:nvSpPr>
            <p:cNvPr id="692" name="Write online help"/>
            <p:cNvSpPr txBox="1"/>
            <p:nvPr/>
          </p:nvSpPr>
          <p:spPr>
            <a:xfrm>
              <a:off x="0" y="-10174"/>
              <a:ext cx="3683000" cy="52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algn="l">
                <a:defRPr sz="2600"/>
              </a:lvl1pPr>
            </a:lstStyle>
            <a:p>
              <a:r>
                <a:rPr lang="sk-SK" dirty="0"/>
                <a:t>Napísať online podporu</a:t>
              </a:r>
            </a:p>
          </p:txBody>
        </p:sp>
      </p:grpSp>
      <p:grpSp>
        <p:nvGrpSpPr>
          <p:cNvPr id="696" name="Mon"/>
          <p:cNvGrpSpPr/>
          <p:nvPr/>
        </p:nvGrpSpPr>
        <p:grpSpPr>
          <a:xfrm>
            <a:off x="4381500" y="228600"/>
            <a:ext cx="1016000" cy="495300"/>
            <a:chOff x="0" y="0"/>
            <a:chExt cx="1016000" cy="495300"/>
          </a:xfrm>
        </p:grpSpPr>
        <p:sp>
          <p:nvSpPr>
            <p:cNvPr id="694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5" name="Mon"/>
            <p:cNvSpPr txBox="1"/>
            <p:nvPr/>
          </p:nvSpPr>
          <p:spPr>
            <a:xfrm>
              <a:off x="0" y="10406"/>
              <a:ext cx="1016000" cy="474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Po</a:t>
              </a:r>
              <a:endParaRPr dirty="0"/>
            </a:p>
          </p:txBody>
        </p:sp>
      </p:grpSp>
      <p:grpSp>
        <p:nvGrpSpPr>
          <p:cNvPr id="699" name="8"/>
          <p:cNvGrpSpPr/>
          <p:nvPr/>
        </p:nvGrpSpPr>
        <p:grpSpPr>
          <a:xfrm>
            <a:off x="4381500" y="717549"/>
            <a:ext cx="1016000" cy="508001"/>
            <a:chOff x="0" y="0"/>
            <a:chExt cx="1016000" cy="508000"/>
          </a:xfrm>
        </p:grpSpPr>
        <p:sp>
          <p:nvSpPr>
            <p:cNvPr id="697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698" name="8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8</a:t>
              </a:r>
            </a:p>
          </p:txBody>
        </p:sp>
      </p:grpSp>
      <p:grpSp>
        <p:nvGrpSpPr>
          <p:cNvPr id="702" name="16"/>
          <p:cNvGrpSpPr/>
          <p:nvPr/>
        </p:nvGrpSpPr>
        <p:grpSpPr>
          <a:xfrm>
            <a:off x="4381500" y="1212849"/>
            <a:ext cx="1016000" cy="508001"/>
            <a:chOff x="0" y="0"/>
            <a:chExt cx="1016000" cy="508000"/>
          </a:xfrm>
        </p:grpSpPr>
        <p:sp>
          <p:nvSpPr>
            <p:cNvPr id="700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01" name="16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16</a:t>
              </a:r>
            </a:p>
          </p:txBody>
        </p:sp>
      </p:grpSp>
      <p:grpSp>
        <p:nvGrpSpPr>
          <p:cNvPr id="705" name="8"/>
          <p:cNvGrpSpPr/>
          <p:nvPr/>
        </p:nvGrpSpPr>
        <p:grpSpPr>
          <a:xfrm>
            <a:off x="4381500" y="1708149"/>
            <a:ext cx="1016000" cy="508001"/>
            <a:chOff x="0" y="0"/>
            <a:chExt cx="1016000" cy="508000"/>
          </a:xfrm>
        </p:grpSpPr>
        <p:sp>
          <p:nvSpPr>
            <p:cNvPr id="703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04" name="8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8</a:t>
              </a:r>
            </a:p>
          </p:txBody>
        </p:sp>
      </p:grpSp>
      <p:grpSp>
        <p:nvGrpSpPr>
          <p:cNvPr id="708" name="12"/>
          <p:cNvGrpSpPr/>
          <p:nvPr/>
        </p:nvGrpSpPr>
        <p:grpSpPr>
          <a:xfrm>
            <a:off x="4381500" y="2203449"/>
            <a:ext cx="1016000" cy="508001"/>
            <a:chOff x="0" y="0"/>
            <a:chExt cx="1016000" cy="508000"/>
          </a:xfrm>
        </p:grpSpPr>
        <p:sp>
          <p:nvSpPr>
            <p:cNvPr id="706" name="Rectangle"/>
            <p:cNvSpPr/>
            <p:nvPr/>
          </p:nvSpPr>
          <p:spPr>
            <a:xfrm>
              <a:off x="0" y="63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07" name="12"/>
            <p:cNvSpPr txBox="1"/>
            <p:nvPr/>
          </p:nvSpPr>
          <p:spPr>
            <a:xfrm>
              <a:off x="0" y="0"/>
              <a:ext cx="101600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3500" tIns="63500" rIns="63500" bIns="63500" numCol="1" anchor="ctr">
              <a:spAutoFit/>
            </a:bodyPr>
            <a:lstStyle>
              <a:lvl1pPr marR="139567" algn="r">
                <a:defRPr sz="2600"/>
              </a:lvl1pPr>
            </a:lstStyle>
            <a:p>
              <a:r>
                <a:t>12</a:t>
              </a:r>
            </a:p>
          </p:txBody>
        </p:sp>
      </p:grpSp>
      <p:grpSp>
        <p:nvGrpSpPr>
          <p:cNvPr id="711" name="Tues"/>
          <p:cNvGrpSpPr/>
          <p:nvPr/>
        </p:nvGrpSpPr>
        <p:grpSpPr>
          <a:xfrm>
            <a:off x="5397500" y="228600"/>
            <a:ext cx="1016000" cy="495300"/>
            <a:chOff x="0" y="0"/>
            <a:chExt cx="1016000" cy="495300"/>
          </a:xfrm>
        </p:grpSpPr>
        <p:sp>
          <p:nvSpPr>
            <p:cNvPr id="709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0" name="Tues"/>
            <p:cNvSpPr txBox="1"/>
            <p:nvPr/>
          </p:nvSpPr>
          <p:spPr>
            <a:xfrm>
              <a:off x="0" y="10406"/>
              <a:ext cx="1016000" cy="474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Ut</a:t>
              </a:r>
              <a:endParaRPr dirty="0"/>
            </a:p>
          </p:txBody>
        </p:sp>
      </p:grpSp>
      <p:grpSp>
        <p:nvGrpSpPr>
          <p:cNvPr id="714" name="Wed"/>
          <p:cNvGrpSpPr/>
          <p:nvPr/>
        </p:nvGrpSpPr>
        <p:grpSpPr>
          <a:xfrm>
            <a:off x="6413500" y="228600"/>
            <a:ext cx="1016000" cy="495300"/>
            <a:chOff x="0" y="0"/>
            <a:chExt cx="1016000" cy="495300"/>
          </a:xfrm>
        </p:grpSpPr>
        <p:sp>
          <p:nvSpPr>
            <p:cNvPr id="712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3" name="Wed"/>
            <p:cNvSpPr txBox="1"/>
            <p:nvPr/>
          </p:nvSpPr>
          <p:spPr>
            <a:xfrm>
              <a:off x="0" y="10406"/>
              <a:ext cx="1016000" cy="474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St</a:t>
              </a:r>
              <a:endParaRPr dirty="0"/>
            </a:p>
          </p:txBody>
        </p:sp>
      </p:grpSp>
      <p:grpSp>
        <p:nvGrpSpPr>
          <p:cNvPr id="717" name="Thur"/>
          <p:cNvGrpSpPr/>
          <p:nvPr/>
        </p:nvGrpSpPr>
        <p:grpSpPr>
          <a:xfrm>
            <a:off x="7429500" y="228600"/>
            <a:ext cx="1016000" cy="495300"/>
            <a:chOff x="0" y="0"/>
            <a:chExt cx="1016000" cy="495300"/>
          </a:xfrm>
        </p:grpSpPr>
        <p:sp>
          <p:nvSpPr>
            <p:cNvPr id="715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6" name="Thur"/>
            <p:cNvSpPr txBox="1"/>
            <p:nvPr/>
          </p:nvSpPr>
          <p:spPr>
            <a:xfrm>
              <a:off x="0" y="10406"/>
              <a:ext cx="1016000" cy="474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Št</a:t>
              </a:r>
              <a:endParaRPr dirty="0"/>
            </a:p>
          </p:txBody>
        </p:sp>
      </p:grpSp>
      <p:grpSp>
        <p:nvGrpSpPr>
          <p:cNvPr id="720" name="Fri"/>
          <p:cNvGrpSpPr/>
          <p:nvPr/>
        </p:nvGrpSpPr>
        <p:grpSpPr>
          <a:xfrm>
            <a:off x="8445500" y="228600"/>
            <a:ext cx="1016000" cy="495300"/>
            <a:chOff x="0" y="0"/>
            <a:chExt cx="1016000" cy="495300"/>
          </a:xfrm>
        </p:grpSpPr>
        <p:sp>
          <p:nvSpPr>
            <p:cNvPr id="718" name="Rectangle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3C88D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9" name="Fri"/>
            <p:cNvSpPr txBox="1"/>
            <p:nvPr/>
          </p:nvSpPr>
          <p:spPr>
            <a:xfrm>
              <a:off x="0" y="10406"/>
              <a:ext cx="1016000" cy="474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lnSpc>
                  <a:spcPts val="3700"/>
                </a:lnSpc>
                <a:tabLst>
                  <a:tab pos="1066800" algn="l"/>
                </a:tabLst>
                <a:defRPr sz="3100">
                  <a:solidFill>
                    <a:srgbClr val="FFFFFF"/>
                  </a:solidFill>
                </a:defRPr>
              </a:lvl1pPr>
            </a:lstStyle>
            <a:p>
              <a:r>
                <a:rPr lang="sk-SK" dirty="0"/>
                <a:t>Pi</a:t>
              </a:r>
              <a:endParaRPr dirty="0"/>
            </a:p>
          </p:txBody>
        </p:sp>
      </p:grpSp>
      <p:sp>
        <p:nvSpPr>
          <p:cNvPr id="721" name="Line"/>
          <p:cNvSpPr/>
          <p:nvPr/>
        </p:nvSpPr>
        <p:spPr>
          <a:xfrm>
            <a:off x="2565399" y="3683000"/>
            <a:ext cx="5994617" cy="128"/>
          </a:xfrm>
          <a:prstGeom prst="line">
            <a:avLst/>
          </a:prstGeom>
          <a:ln w="25400">
            <a:solidFill>
              <a:srgbClr val="728FBC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2" name="Line"/>
          <p:cNvSpPr/>
          <p:nvPr/>
        </p:nvSpPr>
        <p:spPr>
          <a:xfrm>
            <a:off x="3040129" y="3938480"/>
            <a:ext cx="1159364" cy="785377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3" name="Circle"/>
          <p:cNvSpPr/>
          <p:nvPr/>
        </p:nvSpPr>
        <p:spPr>
          <a:xfrm>
            <a:off x="2857500" y="37719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4" name="Circle"/>
          <p:cNvSpPr/>
          <p:nvPr/>
        </p:nvSpPr>
        <p:spPr>
          <a:xfrm>
            <a:off x="4889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5" name="Circle"/>
          <p:cNvSpPr/>
          <p:nvPr/>
        </p:nvSpPr>
        <p:spPr>
          <a:xfrm>
            <a:off x="5905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6" name="Circle"/>
          <p:cNvSpPr/>
          <p:nvPr/>
        </p:nvSpPr>
        <p:spPr>
          <a:xfrm>
            <a:off x="6921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7" name="Circle"/>
          <p:cNvSpPr/>
          <p:nvPr/>
        </p:nvSpPr>
        <p:spPr>
          <a:xfrm>
            <a:off x="7937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8" name="Circle"/>
          <p:cNvSpPr/>
          <p:nvPr/>
        </p:nvSpPr>
        <p:spPr>
          <a:xfrm>
            <a:off x="8953500" y="28067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29" name="Line"/>
          <p:cNvSpPr/>
          <p:nvPr/>
        </p:nvSpPr>
        <p:spPr>
          <a:xfrm flipV="1">
            <a:off x="4208841" y="4583608"/>
            <a:ext cx="1224812" cy="149597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0" name="Circle"/>
          <p:cNvSpPr/>
          <p:nvPr/>
        </p:nvSpPr>
        <p:spPr>
          <a:xfrm>
            <a:off x="4051300" y="45720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1" name="Line"/>
          <p:cNvSpPr/>
          <p:nvPr/>
        </p:nvSpPr>
        <p:spPr>
          <a:xfrm>
            <a:off x="5414952" y="4602307"/>
            <a:ext cx="1243511" cy="878873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2" name="Circle"/>
          <p:cNvSpPr/>
          <p:nvPr/>
        </p:nvSpPr>
        <p:spPr>
          <a:xfrm>
            <a:off x="5270500" y="44450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3" name="Line"/>
          <p:cNvSpPr/>
          <p:nvPr/>
        </p:nvSpPr>
        <p:spPr>
          <a:xfrm>
            <a:off x="6630412" y="5462480"/>
            <a:ext cx="1221851" cy="539401"/>
          </a:xfrm>
          <a:prstGeom prst="line">
            <a:avLst/>
          </a:prstGeom>
          <a:ln w="38100">
            <a:solidFill>
              <a:srgbClr val="023E7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4" name="Circle"/>
          <p:cNvSpPr/>
          <p:nvPr/>
        </p:nvSpPr>
        <p:spPr>
          <a:xfrm>
            <a:off x="7683500" y="58420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35" name="Circle"/>
          <p:cNvSpPr/>
          <p:nvPr/>
        </p:nvSpPr>
        <p:spPr>
          <a:xfrm>
            <a:off x="6477000" y="5308600"/>
            <a:ext cx="292100" cy="292100"/>
          </a:xfrm>
          <a:prstGeom prst="ellipse">
            <a:avLst/>
          </a:prstGeom>
          <a:solidFill>
            <a:srgbClr val="459CE3"/>
          </a:solidFill>
          <a:ln w="25400">
            <a:solidFill>
              <a:srgbClr val="023E7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800"/>
              </a:lnSpc>
              <a:tabLst>
                <a:tab pos="1066800" algn="l"/>
              </a:tabLst>
              <a:defRPr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740" name="Group"/>
          <p:cNvGrpSpPr/>
          <p:nvPr/>
        </p:nvGrpSpPr>
        <p:grpSpPr>
          <a:xfrm>
            <a:off x="6413500" y="723900"/>
            <a:ext cx="1016000" cy="1981200"/>
            <a:chOff x="0" y="0"/>
            <a:chExt cx="1016000" cy="1981200"/>
          </a:xfrm>
        </p:grpSpPr>
        <p:sp>
          <p:nvSpPr>
            <p:cNvPr id="736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37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38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39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45" name="Group"/>
          <p:cNvGrpSpPr/>
          <p:nvPr/>
        </p:nvGrpSpPr>
        <p:grpSpPr>
          <a:xfrm>
            <a:off x="5397500" y="723900"/>
            <a:ext cx="1016000" cy="1981200"/>
            <a:chOff x="0" y="0"/>
            <a:chExt cx="1016000" cy="1981200"/>
          </a:xfrm>
        </p:grpSpPr>
        <p:sp>
          <p:nvSpPr>
            <p:cNvPr id="741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2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3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4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50" name="Group"/>
          <p:cNvGrpSpPr/>
          <p:nvPr/>
        </p:nvGrpSpPr>
        <p:grpSpPr>
          <a:xfrm>
            <a:off x="8445500" y="723900"/>
            <a:ext cx="1016000" cy="1981200"/>
            <a:chOff x="0" y="0"/>
            <a:chExt cx="1016000" cy="1981200"/>
          </a:xfrm>
        </p:grpSpPr>
        <p:sp>
          <p:nvSpPr>
            <p:cNvPr id="746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7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8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49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55" name="Group"/>
          <p:cNvGrpSpPr/>
          <p:nvPr/>
        </p:nvGrpSpPr>
        <p:grpSpPr>
          <a:xfrm>
            <a:off x="7429500" y="723900"/>
            <a:ext cx="1016000" cy="1981200"/>
            <a:chOff x="0" y="0"/>
            <a:chExt cx="1016000" cy="1981200"/>
          </a:xfrm>
        </p:grpSpPr>
        <p:sp>
          <p:nvSpPr>
            <p:cNvPr id="751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52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53" name="Rectangle"/>
            <p:cNvSpPr/>
            <p:nvPr/>
          </p:nvSpPr>
          <p:spPr>
            <a:xfrm>
              <a:off x="0" y="9906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600"/>
              </a:pPr>
              <a:endParaRPr/>
            </a:p>
          </p:txBody>
        </p:sp>
        <p:sp>
          <p:nvSpPr>
            <p:cNvPr id="754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66" name="Group"/>
          <p:cNvGrpSpPr/>
          <p:nvPr/>
        </p:nvGrpSpPr>
        <p:grpSpPr>
          <a:xfrm>
            <a:off x="5397500" y="717549"/>
            <a:ext cx="1016000" cy="1987551"/>
            <a:chOff x="0" y="0"/>
            <a:chExt cx="1016000" cy="1987550"/>
          </a:xfrm>
        </p:grpSpPr>
        <p:grpSp>
          <p:nvGrpSpPr>
            <p:cNvPr id="758" name="4"/>
            <p:cNvGrpSpPr/>
            <p:nvPr/>
          </p:nvGrpSpPr>
          <p:grpSpPr>
            <a:xfrm>
              <a:off x="0" y="0"/>
              <a:ext cx="1016000" cy="508000"/>
              <a:chOff x="0" y="0"/>
              <a:chExt cx="1016000" cy="508000"/>
            </a:xfrm>
          </p:grpSpPr>
          <p:sp>
            <p:nvSpPr>
              <p:cNvPr id="756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57" name="4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761" name="12"/>
            <p:cNvGrpSpPr/>
            <p:nvPr/>
          </p:nvGrpSpPr>
          <p:grpSpPr>
            <a:xfrm>
              <a:off x="0" y="495300"/>
              <a:ext cx="1016000" cy="508001"/>
              <a:chOff x="0" y="0"/>
              <a:chExt cx="1016000" cy="508000"/>
            </a:xfrm>
          </p:grpSpPr>
          <p:sp>
            <p:nvSpPr>
              <p:cNvPr id="759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60" name="12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12</a:t>
                </a:r>
              </a:p>
            </p:txBody>
          </p:sp>
        </p:grpSp>
        <p:grpSp>
          <p:nvGrpSpPr>
            <p:cNvPr id="764" name="16"/>
            <p:cNvGrpSpPr/>
            <p:nvPr/>
          </p:nvGrpSpPr>
          <p:grpSpPr>
            <a:xfrm>
              <a:off x="0" y="990600"/>
              <a:ext cx="1016000" cy="508001"/>
              <a:chOff x="0" y="0"/>
              <a:chExt cx="1016000" cy="508000"/>
            </a:xfrm>
          </p:grpSpPr>
          <p:sp>
            <p:nvSpPr>
              <p:cNvPr id="762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63" name="16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765" name="Rectangle"/>
            <p:cNvSpPr/>
            <p:nvPr/>
          </p:nvSpPr>
          <p:spPr>
            <a:xfrm>
              <a:off x="0" y="14922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75" name="Group"/>
          <p:cNvGrpSpPr/>
          <p:nvPr/>
        </p:nvGrpSpPr>
        <p:grpSpPr>
          <a:xfrm>
            <a:off x="7429500" y="723900"/>
            <a:ext cx="1016000" cy="1981200"/>
            <a:chOff x="0" y="0"/>
            <a:chExt cx="1016000" cy="1981200"/>
          </a:xfrm>
        </p:grpSpPr>
        <p:sp>
          <p:nvSpPr>
            <p:cNvPr id="767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70" name="7"/>
            <p:cNvGrpSpPr/>
            <p:nvPr/>
          </p:nvGrpSpPr>
          <p:grpSpPr>
            <a:xfrm>
              <a:off x="0" y="488949"/>
              <a:ext cx="1016000" cy="508001"/>
              <a:chOff x="0" y="0"/>
              <a:chExt cx="1016000" cy="508000"/>
            </a:xfrm>
          </p:grpSpPr>
          <p:sp>
            <p:nvSpPr>
              <p:cNvPr id="768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69" name="7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7</a:t>
                </a:r>
              </a:p>
            </p:txBody>
          </p:sp>
        </p:grpSp>
        <p:grpSp>
          <p:nvGrpSpPr>
            <p:cNvPr id="773" name="11"/>
            <p:cNvGrpSpPr/>
            <p:nvPr/>
          </p:nvGrpSpPr>
          <p:grpSpPr>
            <a:xfrm>
              <a:off x="0" y="984249"/>
              <a:ext cx="1016000" cy="508001"/>
              <a:chOff x="0" y="0"/>
              <a:chExt cx="1016000" cy="508000"/>
            </a:xfrm>
          </p:grpSpPr>
          <p:sp>
            <p:nvSpPr>
              <p:cNvPr id="771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72" name="11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11</a:t>
                </a:r>
              </a:p>
            </p:txBody>
          </p:sp>
        </p:grpSp>
        <p:sp>
          <p:nvSpPr>
            <p:cNvPr id="774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86" name="Group"/>
          <p:cNvGrpSpPr/>
          <p:nvPr/>
        </p:nvGrpSpPr>
        <p:grpSpPr>
          <a:xfrm>
            <a:off x="6413500" y="717549"/>
            <a:ext cx="1016000" cy="1987551"/>
            <a:chOff x="0" y="0"/>
            <a:chExt cx="1016000" cy="1987550"/>
          </a:xfrm>
        </p:grpSpPr>
        <p:grpSp>
          <p:nvGrpSpPr>
            <p:cNvPr id="778" name="8"/>
            <p:cNvGrpSpPr/>
            <p:nvPr/>
          </p:nvGrpSpPr>
          <p:grpSpPr>
            <a:xfrm>
              <a:off x="0" y="0"/>
              <a:ext cx="1016000" cy="508000"/>
              <a:chOff x="0" y="0"/>
              <a:chExt cx="1016000" cy="508000"/>
            </a:xfrm>
          </p:grpSpPr>
          <p:sp>
            <p:nvSpPr>
              <p:cNvPr id="776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77" name="8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8</a:t>
                </a:r>
              </a:p>
            </p:txBody>
          </p:sp>
        </p:grpSp>
        <p:grpSp>
          <p:nvGrpSpPr>
            <p:cNvPr id="781" name="10"/>
            <p:cNvGrpSpPr/>
            <p:nvPr/>
          </p:nvGrpSpPr>
          <p:grpSpPr>
            <a:xfrm>
              <a:off x="0" y="495300"/>
              <a:ext cx="1016000" cy="508001"/>
              <a:chOff x="0" y="0"/>
              <a:chExt cx="1016000" cy="508000"/>
            </a:xfrm>
          </p:grpSpPr>
          <p:sp>
            <p:nvSpPr>
              <p:cNvPr id="779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80" name="10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10</a:t>
                </a:r>
              </a:p>
            </p:txBody>
          </p:sp>
        </p:grpSp>
        <p:grpSp>
          <p:nvGrpSpPr>
            <p:cNvPr id="784" name="16"/>
            <p:cNvGrpSpPr/>
            <p:nvPr/>
          </p:nvGrpSpPr>
          <p:grpSpPr>
            <a:xfrm>
              <a:off x="0" y="990600"/>
              <a:ext cx="1016000" cy="508001"/>
              <a:chOff x="0" y="0"/>
              <a:chExt cx="1016000" cy="508000"/>
            </a:xfrm>
          </p:grpSpPr>
          <p:sp>
            <p:nvSpPr>
              <p:cNvPr id="782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83" name="16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16</a:t>
                </a:r>
              </a:p>
            </p:txBody>
          </p:sp>
        </p:grpSp>
        <p:sp>
          <p:nvSpPr>
            <p:cNvPr id="785" name="Rectangle"/>
            <p:cNvSpPr/>
            <p:nvPr/>
          </p:nvSpPr>
          <p:spPr>
            <a:xfrm>
              <a:off x="0" y="149225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93" name="Group"/>
          <p:cNvGrpSpPr/>
          <p:nvPr/>
        </p:nvGrpSpPr>
        <p:grpSpPr>
          <a:xfrm>
            <a:off x="8445500" y="723900"/>
            <a:ext cx="1016000" cy="1981200"/>
            <a:chOff x="0" y="0"/>
            <a:chExt cx="1016000" cy="1981200"/>
          </a:xfrm>
        </p:grpSpPr>
        <p:sp>
          <p:nvSpPr>
            <p:cNvPr id="787" name="Rectangle"/>
            <p:cNvSpPr/>
            <p:nvPr/>
          </p:nvSpPr>
          <p:spPr>
            <a:xfrm>
              <a:off x="0" y="-1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8" name="Rectangle"/>
            <p:cNvSpPr/>
            <p:nvPr/>
          </p:nvSpPr>
          <p:spPr>
            <a:xfrm>
              <a:off x="0" y="495299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91" name="8"/>
            <p:cNvGrpSpPr/>
            <p:nvPr/>
          </p:nvGrpSpPr>
          <p:grpSpPr>
            <a:xfrm>
              <a:off x="0" y="984249"/>
              <a:ext cx="1016000" cy="508001"/>
              <a:chOff x="0" y="0"/>
              <a:chExt cx="1016000" cy="508000"/>
            </a:xfrm>
          </p:grpSpPr>
          <p:sp>
            <p:nvSpPr>
              <p:cNvPr id="789" name="Rectangle"/>
              <p:cNvSpPr/>
              <p:nvPr/>
            </p:nvSpPr>
            <p:spPr>
              <a:xfrm>
                <a:off x="0" y="6350"/>
                <a:ext cx="1016000" cy="495301"/>
              </a:xfrm>
              <a:prstGeom prst="rect">
                <a:avLst/>
              </a:prstGeom>
              <a:solidFill>
                <a:srgbClr val="EBEBEB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R="139567" algn="r">
                  <a:defRPr sz="2600"/>
                </a:pPr>
                <a:endParaRPr/>
              </a:p>
            </p:txBody>
          </p:sp>
          <p:sp>
            <p:nvSpPr>
              <p:cNvPr id="790" name="8"/>
              <p:cNvSpPr txBox="1"/>
              <p:nvPr/>
            </p:nvSpPr>
            <p:spPr>
              <a:xfrm>
                <a:off x="0" y="0"/>
                <a:ext cx="1016000" cy="508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3500" tIns="63500" rIns="63500" bIns="63500" numCol="1" anchor="ctr">
                <a:spAutoFit/>
              </a:bodyPr>
              <a:lstStyle>
                <a:lvl1pPr marR="139567" algn="r">
                  <a:defRPr sz="2600"/>
                </a:lvl1pPr>
              </a:lstStyle>
              <a:p>
                <a:r>
                  <a:t>8</a:t>
                </a:r>
              </a:p>
            </p:txBody>
          </p:sp>
        </p:grpSp>
        <p:sp>
          <p:nvSpPr>
            <p:cNvPr id="792" name="Rectangle"/>
            <p:cNvSpPr/>
            <p:nvPr/>
          </p:nvSpPr>
          <p:spPr>
            <a:xfrm>
              <a:off x="0" y="1485900"/>
              <a:ext cx="1016000" cy="495301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R="139567" algn="r">
                <a:defRPr sz="24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794" name="50"/>
          <p:cNvSpPr txBox="1"/>
          <p:nvPr/>
        </p:nvSpPr>
        <p:spPr>
          <a:xfrm>
            <a:off x="1968500" y="3473450"/>
            <a:ext cx="5461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>
              <a:defRPr sz="2300"/>
            </a:lvl1pPr>
          </a:lstStyle>
          <a:p>
            <a:r>
              <a:t>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1000" fill="hold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fill="hold" grpId="1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1000" fill="hold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fill="hold" grpId="1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xit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1000" fill="hold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9" presetClass="entr" fill="hold" grpId="1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9" presetClass="exit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2" dur="1000" fill="hold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fill="hold" grpId="2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9" presetClass="entr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8" animBg="1" advAuto="0"/>
      <p:bldP spid="723" grpId="3" animBg="1" advAuto="0"/>
      <p:bldP spid="724" grpId="1" animBg="1" advAuto="0"/>
      <p:bldP spid="724" grpId="2" animBg="1" advAuto="0"/>
      <p:bldP spid="725" grpId="5" animBg="1" advAuto="0"/>
      <p:bldP spid="725" grpId="6" animBg="1" advAuto="0"/>
      <p:bldP spid="726" grpId="10" animBg="1" advAuto="0"/>
      <p:bldP spid="726" grpId="11" animBg="1" advAuto="0"/>
      <p:bldP spid="727" grpId="15" animBg="1" advAuto="0"/>
      <p:bldP spid="727" grpId="16" animBg="1" advAuto="0"/>
      <p:bldP spid="728" grpId="20" animBg="1" advAuto="0"/>
      <p:bldP spid="728" grpId="21" animBg="1" advAuto="0"/>
      <p:bldP spid="729" grpId="13" animBg="1" advAuto="0"/>
      <p:bldP spid="730" grpId="7" animBg="1" advAuto="0"/>
      <p:bldP spid="731" grpId="18" animBg="1" advAuto="0"/>
      <p:bldP spid="732" grpId="12" animBg="1" advAuto="0"/>
      <p:bldP spid="733" grpId="23" animBg="1" advAuto="0"/>
      <p:bldP spid="734" grpId="22" animBg="1" advAuto="0"/>
      <p:bldP spid="735" grpId="17" animBg="1" advAuto="0"/>
      <p:bldP spid="766" grpId="4" animBg="1" advAuto="0"/>
      <p:bldP spid="775" grpId="14" animBg="1" advAuto="0"/>
      <p:bldP spid="786" grpId="9" animBg="1" advAuto="0"/>
      <p:bldP spid="793" grpId="19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calabil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Škálovateľnosť </a:t>
            </a:r>
            <a:endParaRPr dirty="0"/>
          </a:p>
        </p:txBody>
      </p:sp>
      <p:sp>
        <p:nvSpPr>
          <p:cNvPr id="797" name="Typical individual team is 7 ± 2 peopl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73804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sk-SK" dirty="0"/>
              <a:t>Jeden typický tím je zostavený zo </a:t>
            </a:r>
            <a:r>
              <a:rPr dirty="0"/>
              <a:t>7 ± 2 </a:t>
            </a:r>
            <a:r>
              <a:rPr lang="sk-SK" dirty="0"/>
              <a:t>ľudí</a:t>
            </a:r>
            <a:endParaRPr dirty="0"/>
          </a:p>
          <a:p>
            <a:pPr marL="1013617" lvl="1" indent="-416718">
              <a:lnSpc>
                <a:spcPct val="90000"/>
              </a:lnSpc>
              <a:spcBef>
                <a:spcPts val="1300"/>
              </a:spcBef>
              <a:buClrTx/>
              <a:defRPr sz="3000"/>
            </a:pPr>
            <a:r>
              <a:rPr lang="sk-SK" dirty="0"/>
              <a:t>Škáľovateľnosť záleží na tíme</a:t>
            </a:r>
            <a:endParaRPr dirty="0"/>
          </a:p>
          <a:p>
            <a:pPr marL="673804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lang="sk-SK" dirty="0"/>
              <a:t>Faktory škálovateľnosti</a:t>
            </a:r>
            <a:endParaRPr dirty="0"/>
          </a:p>
          <a:p>
            <a:pPr marL="1013617" lvl="1" indent="-416718">
              <a:lnSpc>
                <a:spcPct val="90000"/>
              </a:lnSpc>
              <a:spcBef>
                <a:spcPts val="1300"/>
              </a:spcBef>
              <a:buClrTx/>
              <a:defRPr sz="3000"/>
            </a:pPr>
            <a:r>
              <a:rPr lang="sk-SK" dirty="0"/>
              <a:t>Typ aplikácie</a:t>
            </a:r>
            <a:endParaRPr dirty="0"/>
          </a:p>
          <a:p>
            <a:pPr marL="1013617" lvl="1" indent="-416718">
              <a:lnSpc>
                <a:spcPct val="90000"/>
              </a:lnSpc>
              <a:spcBef>
                <a:spcPts val="1300"/>
              </a:spcBef>
              <a:buClrTx/>
              <a:defRPr sz="3000"/>
            </a:pPr>
            <a:r>
              <a:rPr lang="sk-SK" dirty="0"/>
              <a:t>Veľkosť tímu</a:t>
            </a:r>
            <a:endParaRPr dirty="0"/>
          </a:p>
          <a:p>
            <a:pPr marL="1013617" lvl="1" indent="-416718">
              <a:lnSpc>
                <a:spcPct val="90000"/>
              </a:lnSpc>
              <a:spcBef>
                <a:spcPts val="1300"/>
              </a:spcBef>
              <a:buClrTx/>
              <a:defRPr sz="3000"/>
            </a:pPr>
            <a:r>
              <a:rPr lang="sk-SK" dirty="0"/>
              <a:t>Rozptýlenie tímu</a:t>
            </a:r>
            <a:endParaRPr dirty="0"/>
          </a:p>
          <a:p>
            <a:pPr marL="1013617" lvl="1" indent="-416718">
              <a:lnSpc>
                <a:spcPct val="90000"/>
              </a:lnSpc>
              <a:spcBef>
                <a:spcPts val="1300"/>
              </a:spcBef>
              <a:buClrTx/>
              <a:defRPr sz="3000"/>
            </a:pPr>
            <a:r>
              <a:rPr lang="sk-SK" dirty="0"/>
              <a:t>Trvanie projektu</a:t>
            </a:r>
            <a:endParaRPr dirty="0"/>
          </a:p>
          <a:p>
            <a:pPr marL="673804" indent="-419804">
              <a:lnSpc>
                <a:spcPct val="90000"/>
              </a:lnSpc>
              <a:spcBef>
                <a:spcPts val="1300"/>
              </a:spcBef>
              <a:defRPr sz="3400"/>
            </a:pPr>
            <a:r>
              <a:rPr dirty="0"/>
              <a:t>Scrum </a:t>
            </a:r>
            <a:r>
              <a:rPr lang="sk-SK" dirty="0"/>
              <a:t>bol používaný na na mnohých projektoch, kde pracovalo 500+ ĺudí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Rounded Rectangle"/>
          <p:cNvSpPr/>
          <p:nvPr/>
        </p:nvSpPr>
        <p:spPr>
          <a:xfrm>
            <a:off x="165100" y="3886200"/>
            <a:ext cx="3175000" cy="2819400"/>
          </a:xfrm>
          <a:prstGeom prst="roundRect">
            <a:avLst>
              <a:gd name="adj" fmla="val 6757"/>
            </a:avLst>
          </a:prstGeom>
          <a:solidFill>
            <a:srgbClr val="FFFFFF"/>
          </a:solidFill>
          <a:ln w="25400">
            <a:solidFill>
              <a:srgbClr val="005192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0" name="Scaling through the Scrum of scrums"/>
          <p:cNvSpPr txBox="1">
            <a:spLocks noGrp="1"/>
          </p:cNvSpPr>
          <p:nvPr>
            <p:ph type="title"/>
          </p:nvPr>
        </p:nvSpPr>
        <p:spPr>
          <a:xfrm>
            <a:off x="342900" y="114300"/>
            <a:ext cx="9461500" cy="1828800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</a:lvl1pPr>
          </a:lstStyle>
          <a:p>
            <a:r>
              <a:rPr lang="sk-SK" dirty="0"/>
              <a:t>Škálovanie pomocou </a:t>
            </a:r>
            <a:r>
              <a:rPr dirty="0"/>
              <a:t>Scrum of scrums</a:t>
            </a:r>
          </a:p>
        </p:txBody>
      </p:sp>
      <p:sp>
        <p:nvSpPr>
          <p:cNvPr id="801" name="Rounded Rectangle"/>
          <p:cNvSpPr/>
          <p:nvPr/>
        </p:nvSpPr>
        <p:spPr>
          <a:xfrm>
            <a:off x="3492500" y="3886200"/>
            <a:ext cx="3175000" cy="2819400"/>
          </a:xfrm>
          <a:prstGeom prst="roundRect">
            <a:avLst>
              <a:gd name="adj" fmla="val 6757"/>
            </a:avLst>
          </a:prstGeom>
          <a:solidFill>
            <a:srgbClr val="FFFFFF"/>
          </a:solidFill>
          <a:ln w="25400">
            <a:solidFill>
              <a:srgbClr val="10612B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2" name="Rounded Rectangle"/>
          <p:cNvSpPr/>
          <p:nvPr/>
        </p:nvSpPr>
        <p:spPr>
          <a:xfrm>
            <a:off x="6781800" y="3886200"/>
            <a:ext cx="3175000" cy="2819400"/>
          </a:xfrm>
          <a:prstGeom prst="roundRect">
            <a:avLst>
              <a:gd name="adj" fmla="val 6757"/>
            </a:avLst>
          </a:prstGeom>
          <a:solidFill>
            <a:srgbClr val="FFFFFF"/>
          </a:solidFill>
          <a:ln w="25400">
            <a:solidFill>
              <a:srgbClr val="FD402F"/>
            </a:solidFill>
            <a:miter lim="400000"/>
          </a:ln>
          <a:effectLst>
            <a:outerShdw blurRad="114300" dist="63500" dir="2700000" rotWithShape="0">
              <a:srgbClr val="000000">
                <a:alpha val="3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lnSpc>
                <a:spcPts val="3600"/>
              </a:lnSpc>
              <a:tabLst>
                <a:tab pos="1066800" algn="l"/>
              </a:tabLst>
              <a:defRPr sz="3000" b="1">
                <a:solidFill>
                  <a:srgbClr val="EBF3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803" name="blue-guy-S.png" descr="blue-guy-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4978400"/>
            <a:ext cx="774700" cy="63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7" name="Group"/>
          <p:cNvGrpSpPr/>
          <p:nvPr/>
        </p:nvGrpSpPr>
        <p:grpSpPr>
          <a:xfrm>
            <a:off x="381000" y="4102100"/>
            <a:ext cx="2603500" cy="673100"/>
            <a:chOff x="0" y="0"/>
            <a:chExt cx="2603500" cy="673100"/>
          </a:xfrm>
        </p:grpSpPr>
        <p:pic>
          <p:nvPicPr>
            <p:cNvPr id="804" name="blue-blonde-S.png" descr="blue-blonde-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774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blue-brunette-S.png" descr="blue-brunette-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0"/>
              <a:ext cx="7747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blue-blonde-S.png" descr="blue-blonde-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0"/>
              <a:ext cx="774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1" name="Group"/>
          <p:cNvGrpSpPr/>
          <p:nvPr/>
        </p:nvGrpSpPr>
        <p:grpSpPr>
          <a:xfrm>
            <a:off x="381000" y="5803900"/>
            <a:ext cx="2603500" cy="673100"/>
            <a:chOff x="0" y="0"/>
            <a:chExt cx="2603500" cy="673100"/>
          </a:xfrm>
        </p:grpSpPr>
        <p:pic>
          <p:nvPicPr>
            <p:cNvPr id="808" name="blue-guy-S.png" descr="blue-guy-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25400"/>
              <a:ext cx="774701" cy="635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9" name="coach-S.png" descr="coach-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800" y="0"/>
              <a:ext cx="774701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0" name="hacker-dude-S.png" descr="hacker-dude-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0"/>
              <a:ext cx="774700" cy="673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2" name="coach-S.png" descr="coach-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41021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3" name="green-blonde-S.png" descr="green-blonde-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1021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green-brunette-S.png" descr="green-brunette-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63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6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58039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green-brunette-S.png" descr="green-brunette-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7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" name="green-guy-S.png" descr="green-guy-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4600" y="4127500"/>
            <a:ext cx="7747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red-blonde-S.png" descr="red-blonde-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5600" y="53848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1" name="coach-S.png" descr="coach-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900" y="45339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hacker-dude-S.png" descr="hacker-dude-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600" y="45593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3" name="red-brunette-S.png" descr="red-brunette-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3900" y="53848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4" name="red-guy-S.png" descr="red-guy-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0000" y="5410200"/>
            <a:ext cx="774700" cy="635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9" name="Group"/>
          <p:cNvGrpSpPr/>
          <p:nvPr/>
        </p:nvGrpSpPr>
        <p:grpSpPr>
          <a:xfrm>
            <a:off x="2857500" y="2032000"/>
            <a:ext cx="4445000" cy="1473200"/>
            <a:chOff x="0" y="0"/>
            <a:chExt cx="4445000" cy="1473200"/>
          </a:xfrm>
        </p:grpSpPr>
        <p:sp>
          <p:nvSpPr>
            <p:cNvPr id="825" name="Rounded Rectangle"/>
            <p:cNvSpPr/>
            <p:nvPr/>
          </p:nvSpPr>
          <p:spPr>
            <a:xfrm>
              <a:off x="0" y="0"/>
              <a:ext cx="4445000" cy="1473200"/>
            </a:xfrm>
            <a:prstGeom prst="roundRect">
              <a:avLst>
                <a:gd name="adj" fmla="val 20690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26" name="hacker-dude-S.png" descr="hacker-dude-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899" y="393699"/>
              <a:ext cx="774701" cy="67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7" name="green-guy-S.png" descr="green-guy-S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3399" y="419100"/>
              <a:ext cx="774701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8" name="red-blonde-S.png" descr="red-blonde-S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6900" y="393699"/>
              <a:ext cx="774701" cy="67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30" name="hacker-dude-S.png" descr="hacker-dude-S.png"/>
          <p:cNvPicPr>
            <a:picLocks noChangeAspect="1"/>
          </p:cNvPicPr>
          <p:nvPr/>
        </p:nvPicPr>
        <p:blipFill>
          <a:blip r:embed="rId6">
            <a:alphaModFix amt="19924"/>
          </a:blip>
          <a:stretch>
            <a:fillRect/>
          </a:stretch>
        </p:blipFill>
        <p:spPr>
          <a:xfrm>
            <a:off x="1816100" y="4953000"/>
            <a:ext cx="7747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green-guy-S.png" descr="green-guy-S.png"/>
          <p:cNvPicPr>
            <a:picLocks noChangeAspect="1"/>
          </p:cNvPicPr>
          <p:nvPr/>
        </p:nvPicPr>
        <p:blipFill>
          <a:blip r:embed="rId9">
            <a:alphaModFix amt="19924"/>
          </a:blip>
          <a:stretch>
            <a:fillRect/>
          </a:stretch>
        </p:blipFill>
        <p:spPr>
          <a:xfrm>
            <a:off x="3784600" y="4127500"/>
            <a:ext cx="7747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red-blonde-S.png" descr="red-blonde-S.png"/>
          <p:cNvPicPr>
            <a:picLocks noChangeAspect="1"/>
          </p:cNvPicPr>
          <p:nvPr/>
        </p:nvPicPr>
        <p:blipFill>
          <a:blip r:embed="rId10">
            <a:alphaModFix amt="19924"/>
          </a:blip>
          <a:stretch>
            <a:fillRect/>
          </a:stretch>
        </p:blipFill>
        <p:spPr>
          <a:xfrm>
            <a:off x="7975600" y="5384800"/>
            <a:ext cx="7747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4" dur="1000" fill="hold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1000" fill="hold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1" animBg="1" advAuto="0"/>
      <p:bldP spid="819" grpId="3" animBg="1" advAuto="0"/>
      <p:bldP spid="820" grpId="5" animBg="1" advAuto="0"/>
      <p:bldP spid="829" grpId="7" animBg="1" advAuto="0"/>
      <p:bldP spid="830" grpId="2" animBg="1" advAuto="0"/>
      <p:bldP spid="831" grpId="4" animBg="1" advAuto="0"/>
      <p:bldP spid="832" grpId="6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crum of scrums of scru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Scrum of scrums of scrums</a:t>
            </a:r>
          </a:p>
        </p:txBody>
      </p:sp>
      <p:grpSp>
        <p:nvGrpSpPr>
          <p:cNvPr id="940" name="Group"/>
          <p:cNvGrpSpPr/>
          <p:nvPr/>
        </p:nvGrpSpPr>
        <p:grpSpPr>
          <a:xfrm>
            <a:off x="406400" y="4229099"/>
            <a:ext cx="9258300" cy="2832101"/>
            <a:chOff x="0" y="0"/>
            <a:chExt cx="9258300" cy="2832100"/>
          </a:xfrm>
        </p:grpSpPr>
        <p:grpSp>
          <p:nvGrpSpPr>
            <p:cNvPr id="876" name="Group"/>
            <p:cNvGrpSpPr/>
            <p:nvPr/>
          </p:nvGrpSpPr>
          <p:grpSpPr>
            <a:xfrm>
              <a:off x="-1" y="-1"/>
              <a:ext cx="2857501" cy="2705101"/>
              <a:chOff x="0" y="0"/>
              <a:chExt cx="2857500" cy="2705100"/>
            </a:xfrm>
          </p:grpSpPr>
          <p:grpSp>
            <p:nvGrpSpPr>
              <p:cNvPr id="853" name="Group"/>
              <p:cNvGrpSpPr/>
              <p:nvPr/>
            </p:nvGrpSpPr>
            <p:grpSpPr>
              <a:xfrm>
                <a:off x="1485900" y="0"/>
                <a:ext cx="1371601" cy="2705100"/>
                <a:chOff x="0" y="0"/>
                <a:chExt cx="1371600" cy="2705100"/>
              </a:xfrm>
            </p:grpSpPr>
            <p:sp>
              <p:nvSpPr>
                <p:cNvPr id="835" name="Rounded Rectangle"/>
                <p:cNvSpPr/>
                <p:nvPr/>
              </p:nvSpPr>
              <p:spPr>
                <a:xfrm>
                  <a:off x="0" y="1409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42" name="Group"/>
                <p:cNvGrpSpPr/>
                <p:nvPr/>
              </p:nvGrpSpPr>
              <p:grpSpPr>
                <a:xfrm>
                  <a:off x="76200" y="1600200"/>
                  <a:ext cx="1219200" cy="898579"/>
                  <a:chOff x="0" y="0"/>
                  <a:chExt cx="1219200" cy="898578"/>
                </a:xfrm>
              </p:grpSpPr>
              <p:pic>
                <p:nvPicPr>
                  <p:cNvPr id="836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3700" y="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37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71500" y="1905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38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90499" y="2032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39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1" y="457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0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457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1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457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843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52" name="Group"/>
                <p:cNvGrpSpPr/>
                <p:nvPr/>
              </p:nvGrpSpPr>
              <p:grpSpPr>
                <a:xfrm>
                  <a:off x="76200" y="190500"/>
                  <a:ext cx="1219200" cy="911279"/>
                  <a:chOff x="0" y="0"/>
                  <a:chExt cx="1219200" cy="911279"/>
                </a:xfrm>
              </p:grpSpPr>
              <p:pic>
                <p:nvPicPr>
                  <p:cNvPr id="844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12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5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6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7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84200" y="203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8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5899" y="2159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9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1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0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1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grpSp>
            <p:nvGrpSpPr>
              <p:cNvPr id="875" name="Group"/>
              <p:cNvGrpSpPr/>
              <p:nvPr/>
            </p:nvGrpSpPr>
            <p:grpSpPr>
              <a:xfrm>
                <a:off x="-1" y="0"/>
                <a:ext cx="1371601" cy="2705100"/>
                <a:chOff x="0" y="0"/>
                <a:chExt cx="1371600" cy="2705100"/>
              </a:xfrm>
            </p:grpSpPr>
            <p:sp>
              <p:nvSpPr>
                <p:cNvPr id="854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855" name="Rounded Rectangle"/>
                <p:cNvSpPr/>
                <p:nvPr/>
              </p:nvSpPr>
              <p:spPr>
                <a:xfrm>
                  <a:off x="0" y="1409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005192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64" name="Group"/>
                <p:cNvGrpSpPr/>
                <p:nvPr/>
              </p:nvGrpSpPr>
              <p:grpSpPr>
                <a:xfrm>
                  <a:off x="76200" y="1600200"/>
                  <a:ext cx="1219200" cy="911279"/>
                  <a:chOff x="0" y="0"/>
                  <a:chExt cx="1219200" cy="911279"/>
                </a:xfrm>
              </p:grpSpPr>
              <p:pic>
                <p:nvPicPr>
                  <p:cNvPr id="856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12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7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-1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8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59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84200" y="2032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0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5899" y="2159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1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1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2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3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4699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874" name="Group"/>
                <p:cNvGrpSpPr/>
                <p:nvPr/>
              </p:nvGrpSpPr>
              <p:grpSpPr>
                <a:xfrm>
                  <a:off x="76200" y="152400"/>
                  <a:ext cx="1219200" cy="974779"/>
                  <a:chOff x="0" y="0"/>
                  <a:chExt cx="1219200" cy="974778"/>
                </a:xfrm>
              </p:grpSpPr>
              <p:pic>
                <p:nvPicPr>
                  <p:cNvPr id="865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3700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6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1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7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1200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8" name="blue-blonde-S.png" descr="blue-blonde-S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11200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69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11200" y="5334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0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1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2794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2" name="blue-guy-S.png" descr="blue-guy-S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-1" y="5461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73" name="blue-brunette-S.png" descr="blue-brunette-S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93700" y="5334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</p:grpSp>
        <p:grpSp>
          <p:nvGrpSpPr>
            <p:cNvPr id="903" name="Group"/>
            <p:cNvGrpSpPr/>
            <p:nvPr/>
          </p:nvGrpSpPr>
          <p:grpSpPr>
            <a:xfrm>
              <a:off x="3200400" y="-1"/>
              <a:ext cx="2857500" cy="2705101"/>
              <a:chOff x="0" y="0"/>
              <a:chExt cx="2857500" cy="2705100"/>
            </a:xfrm>
          </p:grpSpPr>
          <p:grpSp>
            <p:nvGrpSpPr>
              <p:cNvPr id="893" name="Group"/>
              <p:cNvGrpSpPr/>
              <p:nvPr/>
            </p:nvGrpSpPr>
            <p:grpSpPr>
              <a:xfrm>
                <a:off x="-1" y="0"/>
                <a:ext cx="1371601" cy="2705100"/>
                <a:chOff x="0" y="0"/>
                <a:chExt cx="1371600" cy="2705100"/>
              </a:xfrm>
            </p:grpSpPr>
            <p:sp>
              <p:nvSpPr>
                <p:cNvPr id="877" name="Rounded Rectangle"/>
                <p:cNvSpPr/>
                <p:nvPr/>
              </p:nvSpPr>
              <p:spPr>
                <a:xfrm>
                  <a:off x="0" y="1409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921100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pic>
              <p:nvPicPr>
                <p:cNvPr id="878" name="red-blonde-S.png" descr="red-blonde-S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2000" y="15113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79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800" y="1511300"/>
                  <a:ext cx="508000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0" name="red-brunette-S.png" descr="red-brunette-S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299" y="15113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1" name="red-guy-S.png" descr="red-guy-S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600" y="17907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2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399" y="17780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3" name="red-brunette-S.png" descr="red-brunette-S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1800" y="2082800"/>
                  <a:ext cx="508000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4" name="red-guy-S.png" descr="red-guy-S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2000" y="20955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5" name="coach-S.png" descr="coach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299" y="2082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86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921100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892" name="Group"/>
                <p:cNvGrpSpPr/>
                <p:nvPr/>
              </p:nvGrpSpPr>
              <p:grpSpPr>
                <a:xfrm>
                  <a:off x="101599" y="266700"/>
                  <a:ext cx="1155701" cy="746179"/>
                  <a:chOff x="0" y="0"/>
                  <a:chExt cx="1155700" cy="746178"/>
                </a:xfrm>
              </p:grpSpPr>
              <p:pic>
                <p:nvPicPr>
                  <p:cNvPr id="887" name="red-blonde-S.png" descr="red-blonde-S.png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099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88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5300" y="127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89" name="red-brunette-S.png" descr="red-brunette-S.png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17499" y="3048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0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47700" y="3175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1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1" y="3048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grpSp>
            <p:nvGrpSpPr>
              <p:cNvPr id="902" name="Group"/>
              <p:cNvGrpSpPr/>
              <p:nvPr/>
            </p:nvGrpSpPr>
            <p:grpSpPr>
              <a:xfrm>
                <a:off x="1485900" y="711200"/>
                <a:ext cx="1371601" cy="1295401"/>
                <a:chOff x="0" y="0"/>
                <a:chExt cx="1371600" cy="1295400"/>
              </a:xfrm>
            </p:grpSpPr>
            <p:sp>
              <p:nvSpPr>
                <p:cNvPr id="894" name="Rounded Rectangle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921100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901" name="Group"/>
                <p:cNvGrpSpPr/>
                <p:nvPr/>
              </p:nvGrpSpPr>
              <p:grpSpPr>
                <a:xfrm>
                  <a:off x="101599" y="127000"/>
                  <a:ext cx="1155701" cy="1038279"/>
                  <a:chOff x="0" y="0"/>
                  <a:chExt cx="1155700" cy="1038278"/>
                </a:xfrm>
              </p:grpSpPr>
              <p:pic>
                <p:nvPicPr>
                  <p:cNvPr id="895" name="red-brunette-S.png" descr="red-brunette-S.png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17499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6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95300" y="3048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7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5099" y="2921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8" name="red-guy-S.png" descr="red-guy-S.png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47700" y="6096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99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1" y="5969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0" name="red-blonde-S.png" descr="red-blonde-S.png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17499" y="5969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</p:grpSp>
        <p:grpSp>
          <p:nvGrpSpPr>
            <p:cNvPr id="939" name="Group"/>
            <p:cNvGrpSpPr/>
            <p:nvPr/>
          </p:nvGrpSpPr>
          <p:grpSpPr>
            <a:xfrm>
              <a:off x="6400800" y="0"/>
              <a:ext cx="2857501" cy="2832100"/>
              <a:chOff x="0" y="0"/>
              <a:chExt cx="2857500" cy="2832100"/>
            </a:xfrm>
          </p:grpSpPr>
          <p:grpSp>
            <p:nvGrpSpPr>
              <p:cNvPr id="921" name="Group"/>
              <p:cNvGrpSpPr/>
              <p:nvPr/>
            </p:nvGrpSpPr>
            <p:grpSpPr>
              <a:xfrm>
                <a:off x="-1" y="0"/>
                <a:ext cx="1371601" cy="2832100"/>
                <a:chOff x="0" y="0"/>
                <a:chExt cx="1371600" cy="2832100"/>
              </a:xfrm>
            </p:grpSpPr>
            <p:sp>
              <p:nvSpPr>
                <p:cNvPr id="904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05" name="Rounded Rectangle"/>
                <p:cNvSpPr/>
                <p:nvPr/>
              </p:nvSpPr>
              <p:spPr>
                <a:xfrm>
                  <a:off x="0" y="1536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914" name="Group"/>
                <p:cNvGrpSpPr/>
                <p:nvPr/>
              </p:nvGrpSpPr>
              <p:grpSpPr>
                <a:xfrm>
                  <a:off x="101599" y="152400"/>
                  <a:ext cx="1155701" cy="987479"/>
                  <a:chOff x="0" y="0"/>
                  <a:chExt cx="1155700" cy="987478"/>
                </a:xfrm>
              </p:grpSpPr>
              <p:pic>
                <p:nvPicPr>
                  <p:cNvPr id="906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1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7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47700" y="12699"/>
                    <a:ext cx="508001" cy="41639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8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499" y="12699"/>
                    <a:ext cx="508001" cy="41639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09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95300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0" name="green-brunette-S.png" descr="green-brunette-S.png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5099" y="2667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1" name="green-blonde-S.png" descr="green-blonde-S.png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" y="5461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2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7700" y="546100"/>
                    <a:ext cx="508001" cy="44138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3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499" y="558800"/>
                    <a:ext cx="508001" cy="41639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915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9099" y="16510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6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900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7" name="green-brunette-S.png" descr="green-brunette-S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699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8" name="green-blonde-S.png" descr="green-blonde-S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99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9" name="coach-S.png" descr="coach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300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20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99" y="22479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938" name="Group"/>
              <p:cNvGrpSpPr/>
              <p:nvPr/>
            </p:nvGrpSpPr>
            <p:grpSpPr>
              <a:xfrm>
                <a:off x="1485900" y="0"/>
                <a:ext cx="1371601" cy="2832100"/>
                <a:chOff x="0" y="0"/>
                <a:chExt cx="1371600" cy="2832100"/>
              </a:xfrm>
            </p:grpSpPr>
            <p:sp>
              <p:nvSpPr>
                <p:cNvPr id="922" name="Rounded Rectangle"/>
                <p:cNvSpPr/>
                <p:nvPr/>
              </p:nvSpPr>
              <p:spPr>
                <a:xfrm>
                  <a:off x="0" y="-1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923" name="Rounded Rectangle"/>
                <p:cNvSpPr/>
                <p:nvPr/>
              </p:nvSpPr>
              <p:spPr>
                <a:xfrm>
                  <a:off x="0" y="1536700"/>
                  <a:ext cx="1371600" cy="1295401"/>
                </a:xfrm>
                <a:prstGeom prst="roundRect">
                  <a:avLst>
                    <a:gd name="adj" fmla="val 14706"/>
                  </a:avLst>
                </a:prstGeom>
                <a:solidFill>
                  <a:srgbClr val="FFFFFF"/>
                </a:solidFill>
                <a:ln w="25400" cap="flat">
                  <a:solidFill>
                    <a:srgbClr val="10612B"/>
                  </a:solidFill>
                  <a:prstDash val="solid"/>
                  <a:miter lim="400000"/>
                </a:ln>
                <a:effectLst>
                  <a:outerShdw blurRad="114300" dist="63500" dir="2700000" rotWithShape="0">
                    <a:srgbClr val="000000">
                      <a:alpha val="30000"/>
                    </a:srgbClr>
                  </a:outerShdw>
                </a:effectLst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lnSpc>
                      <a:spcPts val="3600"/>
                    </a:lnSpc>
                    <a:tabLst>
                      <a:tab pos="1066800" algn="l"/>
                    </a:tabLst>
                    <a:defRPr sz="3000" b="1">
                      <a:solidFill>
                        <a:srgbClr val="EBF3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grpSp>
              <p:nvGrpSpPr>
                <p:cNvPr id="929" name="Group"/>
                <p:cNvGrpSpPr/>
                <p:nvPr/>
              </p:nvGrpSpPr>
              <p:grpSpPr>
                <a:xfrm>
                  <a:off x="101599" y="241300"/>
                  <a:ext cx="1155701" cy="809679"/>
                  <a:chOff x="0" y="0"/>
                  <a:chExt cx="1155700" cy="809678"/>
                </a:xfrm>
              </p:grpSpPr>
              <p:pic>
                <p:nvPicPr>
                  <p:cNvPr id="924" name="hacker-dude-S.png" descr="hacker-dude-S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95300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5" name="green-brunette-S.png" descr="green-brunette-S.png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5099" y="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6" name="green-blonde-S.png" descr="green-blonde-S.png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-1" y="3683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7" name="coach-S.png" descr="coach-S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7700" y="368300"/>
                    <a:ext cx="508001" cy="44137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8" name="green-guy-S.png" descr="green-guy-S.png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17499" y="381000"/>
                    <a:ext cx="508001" cy="41639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930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599" y="16891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1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9300" y="17018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2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99" y="17018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3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900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4" name="green-brunette-S.png" descr="green-brunette-S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699" y="19558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5" name="green-blonde-S.png" descr="green-blonde-S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599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6" name="coach-S.png" descr="coach-S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9300" y="22352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7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099" y="22479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946" name="Group"/>
          <p:cNvGrpSpPr/>
          <p:nvPr/>
        </p:nvGrpSpPr>
        <p:grpSpPr>
          <a:xfrm>
            <a:off x="4025900" y="1422400"/>
            <a:ext cx="2019300" cy="914400"/>
            <a:chOff x="0" y="0"/>
            <a:chExt cx="2019300" cy="914400"/>
          </a:xfrm>
        </p:grpSpPr>
        <p:sp>
          <p:nvSpPr>
            <p:cNvPr id="941" name="Rounded Rectangle"/>
            <p:cNvSpPr/>
            <p:nvPr/>
          </p:nvSpPr>
          <p:spPr>
            <a:xfrm>
              <a:off x="0" y="0"/>
              <a:ext cx="2019300" cy="914400"/>
            </a:xfrm>
            <a:prstGeom prst="roundRect">
              <a:avLst>
                <a:gd name="adj" fmla="val 20833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945" name="Group"/>
            <p:cNvGrpSpPr/>
            <p:nvPr/>
          </p:nvGrpSpPr>
          <p:grpSpPr>
            <a:xfrm>
              <a:off x="165100" y="228600"/>
              <a:ext cx="1701801" cy="441379"/>
              <a:chOff x="0" y="0"/>
              <a:chExt cx="1701800" cy="441378"/>
            </a:xfrm>
          </p:grpSpPr>
          <p:pic>
            <p:nvPicPr>
              <p:cNvPr id="942" name="green-brunette-S.png" descr="green-brunette-S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3800" y="0"/>
                <a:ext cx="508001" cy="4413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3" name="red-guy-S.png" descr="red-guy-S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900" y="12700"/>
                <a:ext cx="508000" cy="4163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44" name="blue-blonde-S.png" descr="blue-blonde-S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0"/>
                <a:ext cx="508001" cy="4413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67" name="Group"/>
          <p:cNvGrpSpPr/>
          <p:nvPr/>
        </p:nvGrpSpPr>
        <p:grpSpPr>
          <a:xfrm>
            <a:off x="1143000" y="2717800"/>
            <a:ext cx="7785100" cy="1130300"/>
            <a:chOff x="0" y="0"/>
            <a:chExt cx="7785100" cy="1130300"/>
          </a:xfrm>
        </p:grpSpPr>
        <p:grpSp>
          <p:nvGrpSpPr>
            <p:cNvPr id="953" name="Group"/>
            <p:cNvGrpSpPr/>
            <p:nvPr/>
          </p:nvGrpSpPr>
          <p:grpSpPr>
            <a:xfrm>
              <a:off x="-1" y="0"/>
              <a:ext cx="1384301" cy="1130300"/>
              <a:chOff x="0" y="0"/>
              <a:chExt cx="1384300" cy="1130300"/>
            </a:xfrm>
          </p:grpSpPr>
          <p:sp>
            <p:nvSpPr>
              <p:cNvPr id="947" name="Rounded Rectangle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name="adj" fmla="val 16854"/>
                </a:avLst>
              </a:prstGeom>
              <a:solidFill>
                <a:srgbClr val="FFFFFF"/>
              </a:solid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 b="1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952" name="Group"/>
              <p:cNvGrpSpPr/>
              <p:nvPr/>
            </p:nvGrpSpPr>
            <p:grpSpPr>
              <a:xfrm>
                <a:off x="152400" y="101599"/>
                <a:ext cx="1092201" cy="923981"/>
                <a:chOff x="0" y="0"/>
                <a:chExt cx="1092200" cy="923979"/>
              </a:xfrm>
            </p:grpSpPr>
            <p:pic>
              <p:nvPicPr>
                <p:cNvPr id="948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4200" y="-1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49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1" y="482600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0" name="blue-guy-S.png" descr="blue-guy-S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84200" y="4953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1" name="blue-blonde-S.png" descr="blue-blonde-S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1" y="-1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959" name="Group"/>
            <p:cNvGrpSpPr/>
            <p:nvPr/>
          </p:nvGrpSpPr>
          <p:grpSpPr>
            <a:xfrm>
              <a:off x="3200400" y="0"/>
              <a:ext cx="1384300" cy="1130300"/>
              <a:chOff x="0" y="0"/>
              <a:chExt cx="1384300" cy="1130300"/>
            </a:xfrm>
          </p:grpSpPr>
          <p:sp>
            <p:nvSpPr>
              <p:cNvPr id="954" name="Rounded Rectangle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name="adj" fmla="val 16854"/>
                </a:avLst>
              </a:prstGeom>
              <a:solidFill>
                <a:srgbClr val="FFFFFF"/>
              </a:solidFill>
              <a:ln w="25400" cap="flat">
                <a:solidFill>
                  <a:srgbClr val="921100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 b="1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958" name="Group"/>
              <p:cNvGrpSpPr/>
              <p:nvPr/>
            </p:nvGrpSpPr>
            <p:grpSpPr>
              <a:xfrm>
                <a:off x="190500" y="127000"/>
                <a:ext cx="1003300" cy="911279"/>
                <a:chOff x="0" y="0"/>
                <a:chExt cx="1003300" cy="911279"/>
              </a:xfrm>
            </p:grpSpPr>
            <p:pic>
              <p:nvPicPr>
                <p:cNvPr id="955" name="red-guy-S.png" descr="red-guy-S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" y="-1"/>
                  <a:ext cx="508001" cy="41639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6" name="red-blonde-S.png" descr="red-blonde-S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5300" y="2159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57" name="red-brunette-S.png" descr="red-brunette-S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1" y="469900"/>
                  <a:ext cx="508001" cy="4413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966" name="Group"/>
            <p:cNvGrpSpPr/>
            <p:nvPr/>
          </p:nvGrpSpPr>
          <p:grpSpPr>
            <a:xfrm>
              <a:off x="6400800" y="0"/>
              <a:ext cx="1384301" cy="1130300"/>
              <a:chOff x="0" y="0"/>
              <a:chExt cx="1384300" cy="1130300"/>
            </a:xfrm>
          </p:grpSpPr>
          <p:sp>
            <p:nvSpPr>
              <p:cNvPr id="960" name="Rounded Rectangle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name="adj" fmla="val 16854"/>
                </a:avLst>
              </a:prstGeom>
              <a:solidFill>
                <a:srgbClr val="FFFFFF"/>
              </a:solid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 b="1">
                    <a:solidFill>
                      <a:srgbClr val="EBF3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965" name="Group"/>
              <p:cNvGrpSpPr/>
              <p:nvPr/>
            </p:nvGrpSpPr>
            <p:grpSpPr>
              <a:xfrm>
                <a:off x="114300" y="50800"/>
                <a:ext cx="1155700" cy="1038279"/>
                <a:chOff x="0" y="0"/>
                <a:chExt cx="1155700" cy="1038278"/>
              </a:xfrm>
            </p:grpSpPr>
            <p:pic>
              <p:nvPicPr>
                <p:cNvPr id="961" name="green-guy-S.png" descr="green-guy-S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7700" y="12700"/>
                  <a:ext cx="508001" cy="41639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62" name="green-brunette-S.png" descr="green-brunette-S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" y="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63" name="green-blonde-S.png" descr="green-blonde-S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" y="5969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64" name="hacker-dude-S.png" descr="hacker-dude-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700" y="596900"/>
                  <a:ext cx="508001" cy="44137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" grpId="2" animBg="1" advAuto="0"/>
      <p:bldP spid="96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"/>
          <p:cNvGrpSpPr/>
          <p:nvPr/>
        </p:nvGrpSpPr>
        <p:grpSpPr>
          <a:xfrm>
            <a:off x="330198" y="660398"/>
            <a:ext cx="9410703" cy="6096004"/>
            <a:chOff x="-1" y="-1"/>
            <a:chExt cx="9410702" cy="6096003"/>
          </a:xfrm>
        </p:grpSpPr>
        <p:sp>
          <p:nvSpPr>
            <p:cNvPr id="93" name="Rounded Rectangle"/>
            <p:cNvSpPr/>
            <p:nvPr/>
          </p:nvSpPr>
          <p:spPr>
            <a:xfrm>
              <a:off x="12700" y="25400"/>
              <a:ext cx="9398001" cy="6045201"/>
            </a:xfrm>
            <a:prstGeom prst="roundRect">
              <a:avLst>
                <a:gd name="adj" fmla="val 5042"/>
              </a:avLst>
            </a:prstGeom>
            <a:solidFill>
              <a:srgbClr val="F4F4F4"/>
            </a:solidFill>
            <a:ln w="50800" cap="flat">
              <a:solidFill>
                <a:srgbClr val="921100"/>
              </a:solidFill>
              <a:prstDash val="solid"/>
              <a:miter lim="400000"/>
            </a:ln>
            <a:effectLst>
              <a:outerShdw blurRad="114300" dist="63500" dir="2700000" rotWithShape="0">
                <a:srgbClr val="000000">
                  <a:alpha val="3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tabLst>
                  <a:tab pos="1066800" algn="l"/>
                </a:tabLst>
                <a:defRPr sz="3000" b="1">
                  <a:solidFill>
                    <a:srgbClr val="EBF3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94" name="Scrum is an agile process that allows us to focus on delivering the highest business value in the shortest time.…"/>
            <p:cNvSpPr txBox="1"/>
            <p:nvPr/>
          </p:nvSpPr>
          <p:spPr>
            <a:xfrm>
              <a:off x="253999" y="679135"/>
              <a:ext cx="8915402" cy="54168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marL="270933" indent="-270933" algn="l">
                <a:buSzPct val="125000"/>
                <a:buChar char="•"/>
              </a:pPr>
              <a:r>
                <a:rPr lang="sk-SK" dirty="0"/>
                <a:t>Scrum je agilný proces, ktorý nám umožňuje zamerať sa na doručenie najvyššej biznis hodnoty</a:t>
              </a:r>
              <a:r>
                <a:rPr lang="en-US" dirty="0"/>
                <a:t>,</a:t>
              </a:r>
              <a:r>
                <a:rPr lang="sk-SK" dirty="0"/>
                <a:t> v čo najkratšom čase</a:t>
              </a:r>
              <a:endParaRPr dirty="0"/>
            </a:p>
            <a:p>
              <a:pPr marL="270933" indent="-270933" algn="l">
                <a:buSzPct val="125000"/>
                <a:buChar char="•"/>
              </a:pPr>
              <a:r>
                <a:rPr lang="sk-SK" dirty="0"/>
                <a:t>Umožňuje nám rýchlo a opakovane overovať fungujúci softvér (Každé dva až štyri týždne)</a:t>
              </a:r>
              <a:r>
                <a:rPr dirty="0"/>
                <a:t>.</a:t>
              </a:r>
            </a:p>
            <a:p>
              <a:pPr marL="270933" indent="-270933" algn="l">
                <a:buSzPct val="125000"/>
                <a:buChar char="•"/>
              </a:pPr>
              <a:r>
                <a:rPr lang="sk-SK" dirty="0"/>
                <a:t>Biznis určuje priority. Tím je samoorganizovaný, aby si sám určil najlepší spôsob pre dodanie funkcionalí</a:t>
              </a:r>
              <a:r>
                <a:rPr lang="en-US" dirty="0"/>
                <a:t>t</a:t>
              </a:r>
              <a:r>
                <a:rPr lang="sk-SK" dirty="0"/>
                <a:t> s najvyššou prioritou.</a:t>
              </a:r>
              <a:endParaRPr dirty="0"/>
            </a:p>
            <a:p>
              <a:pPr marL="270933" indent="-270933" algn="l">
                <a:buSzPct val="125000"/>
                <a:buChar char="•"/>
              </a:pPr>
              <a:r>
                <a:rPr lang="sk-SK" dirty="0"/>
                <a:t>Každé dva až štyri týždne môže ktokoľvek vidieť fungujúci softvér a rozhodnúť sa uviesť ho na trh, alebo pokračovať vo vylepšovaní ďalší sprint.</a:t>
              </a:r>
              <a:endParaRPr dirty="0"/>
            </a:p>
          </p:txBody>
        </p:sp>
        <p:sp>
          <p:nvSpPr>
            <p:cNvPr id="95" name="Rectangle"/>
            <p:cNvSpPr/>
            <p:nvPr/>
          </p:nvSpPr>
          <p:spPr>
            <a:xfrm>
              <a:off x="482599" y="38099"/>
              <a:ext cx="4140201" cy="736601"/>
            </a:xfrm>
            <a:prstGeom prst="rect">
              <a:avLst/>
            </a:pr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96" name="Shape"/>
            <p:cNvSpPr/>
            <p:nvPr/>
          </p:nvSpPr>
          <p:spPr>
            <a:xfrm rot="10800000">
              <a:off x="4584700" y="317499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97" name="Shape"/>
            <p:cNvSpPr/>
            <p:nvPr/>
          </p:nvSpPr>
          <p:spPr>
            <a:xfrm>
              <a:off x="-1" y="12699"/>
              <a:ext cx="4953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98" name="Rectangle"/>
            <p:cNvSpPr/>
            <p:nvPr/>
          </p:nvSpPr>
          <p:spPr>
            <a:xfrm>
              <a:off x="-1" y="457199"/>
              <a:ext cx="584201" cy="317501"/>
            </a:xfrm>
            <a:prstGeom prst="rect">
              <a:avLst/>
            </a:pr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99" name="Rectangle"/>
            <p:cNvSpPr/>
            <p:nvPr/>
          </p:nvSpPr>
          <p:spPr>
            <a:xfrm>
              <a:off x="4495800" y="-1"/>
              <a:ext cx="584201" cy="330201"/>
            </a:xfrm>
            <a:prstGeom prst="rect">
              <a:avLst/>
            </a:prstGeom>
            <a:solidFill>
              <a:srgbClr val="92110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0" name="Scrum in 100 words"/>
            <p:cNvSpPr txBox="1"/>
            <p:nvPr/>
          </p:nvSpPr>
          <p:spPr>
            <a:xfrm>
              <a:off x="317982" y="38099"/>
              <a:ext cx="4356102" cy="719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ts val="4900"/>
                </a:lnSpc>
                <a:tabLst>
                  <a:tab pos="1066800" algn="l"/>
                </a:tabLst>
                <a:defRPr sz="41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Scrum in 100 words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Where to go n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Kam ísť ďalej</a:t>
            </a:r>
            <a:endParaRPr dirty="0"/>
          </a:p>
        </p:txBody>
      </p:sp>
      <p:sp>
        <p:nvSpPr>
          <p:cNvPr id="970" name="www.mountaingoatsoftware.com/scr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6763" indent="-382762">
              <a:defRPr sz="31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www.mountaingoatsoftware.com/scrum</a:t>
            </a:r>
          </a:p>
          <a:p>
            <a:pPr marL="636763" indent="-382762">
              <a:defRPr sz="3100"/>
            </a:pPr>
            <a:r>
              <a:t>www.ScrumFoundations.com</a:t>
            </a:r>
          </a:p>
          <a:p>
            <a:pPr>
              <a:defRPr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www.mountaingoatsoftware.com/agile</a:t>
            </a:r>
            <a:endParaRPr sz="3100"/>
          </a:p>
          <a:p>
            <a:pPr marL="636763" indent="-382762">
              <a:defRPr sz="31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scrumdevelopment@yahoogroups.com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A Scrum reading li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Scrum</a:t>
            </a:r>
            <a:r>
              <a:rPr lang="sk-SK" dirty="0"/>
              <a:t> – čitateľský denník</a:t>
            </a:r>
            <a:endParaRPr dirty="0"/>
          </a:p>
        </p:txBody>
      </p:sp>
      <p:sp>
        <p:nvSpPr>
          <p:cNvPr id="973" name="Agile Estimating and Planning by Mike Cohn…"/>
          <p:cNvSpPr txBox="1">
            <a:spLocks noGrp="1"/>
          </p:cNvSpPr>
          <p:nvPr>
            <p:ph type="body" idx="1"/>
          </p:nvPr>
        </p:nvSpPr>
        <p:spPr>
          <a:xfrm>
            <a:off x="342900" y="1384300"/>
            <a:ext cx="9461500" cy="5397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300"/>
              </a:spcBef>
              <a:defRPr sz="2400" i="1"/>
            </a:pPr>
            <a:r>
              <a:t>Agile Estimating and Planning</a:t>
            </a:r>
            <a:r>
              <a:rPr i="0"/>
              <a:t> by Mike Cohn</a:t>
            </a:r>
          </a:p>
          <a:p>
            <a:pPr>
              <a:spcBef>
                <a:spcPts val="1300"/>
              </a:spcBef>
              <a:defRPr sz="2400" i="1"/>
            </a:pPr>
            <a:r>
              <a:t>Agile Product Management: Creating Products that Customers Love</a:t>
            </a:r>
            <a:r>
              <a:rPr i="0"/>
              <a:t> by Roman Pichler</a:t>
            </a:r>
          </a:p>
          <a:p>
            <a:pPr>
              <a:spcBef>
                <a:spcPts val="1300"/>
              </a:spcBef>
              <a:defRPr sz="2400" i="1"/>
            </a:pPr>
            <a:r>
              <a:t>Agile Project Management</a:t>
            </a:r>
            <a:r>
              <a:rPr i="0"/>
              <a:t> </a:t>
            </a:r>
            <a:r>
              <a:t>with Scrum </a:t>
            </a:r>
            <a:r>
              <a:rPr i="0"/>
              <a:t>by Ken Schwaber</a:t>
            </a:r>
          </a:p>
          <a:p>
            <a:pPr>
              <a:spcBef>
                <a:spcPts val="1300"/>
              </a:spcBef>
              <a:defRPr sz="2400" i="1"/>
            </a:pPr>
            <a:r>
              <a:t>Agile Software Development Ecosystems</a:t>
            </a:r>
            <a:r>
              <a:rPr i="0"/>
              <a:t> by Jim Highsmith</a:t>
            </a:r>
          </a:p>
          <a:p>
            <a:pPr>
              <a:spcBef>
                <a:spcPts val="1300"/>
              </a:spcBef>
              <a:defRPr sz="2400" i="1"/>
            </a:pPr>
            <a:r>
              <a:t>Essential Scrum: A Practical Guide to the Most Popular Agile Process </a:t>
            </a:r>
            <a:r>
              <a:rPr i="0"/>
              <a:t>by Kenneth Rubin</a:t>
            </a:r>
          </a:p>
          <a:p>
            <a:pPr>
              <a:spcBef>
                <a:spcPts val="1300"/>
              </a:spcBef>
              <a:defRPr sz="2400" i="1"/>
            </a:pPr>
            <a:r>
              <a:t>Scrum and XP from the Trenches</a:t>
            </a:r>
            <a:r>
              <a:rPr i="0"/>
              <a:t> by Henrik Kniberg</a:t>
            </a:r>
          </a:p>
          <a:p>
            <a:pPr>
              <a:spcBef>
                <a:spcPts val="1300"/>
              </a:spcBef>
              <a:defRPr sz="2400" i="1"/>
            </a:pPr>
            <a:r>
              <a:t>Succeeding with Agile: Software Development using Scrum</a:t>
            </a:r>
            <a:r>
              <a:rPr i="0"/>
              <a:t> by Mike Cohn</a:t>
            </a:r>
          </a:p>
          <a:p>
            <a:pPr>
              <a:spcBef>
                <a:spcPts val="1300"/>
              </a:spcBef>
              <a:defRPr sz="2400" i="1"/>
            </a:pPr>
            <a:r>
              <a:t>The Scrum Guide</a:t>
            </a:r>
            <a:r>
              <a:rPr i="0"/>
              <a:t> at www.ScrumGuides.org</a:t>
            </a:r>
          </a:p>
          <a:p>
            <a:pPr>
              <a:spcBef>
                <a:spcPts val="1300"/>
              </a:spcBef>
              <a:defRPr sz="2400" i="1"/>
            </a:pPr>
            <a:r>
              <a:t>User Stories Applied for Agile Software Development</a:t>
            </a:r>
            <a:r>
              <a:rPr i="0"/>
              <a:t> by Mike Cohn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Copyright not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Copyright </a:t>
            </a:r>
            <a:r>
              <a:rPr lang="en-US" sz="5400" dirty="0" err="1"/>
              <a:t>pozn</a:t>
            </a:r>
            <a:r>
              <a:rPr lang="sk-SK" sz="5400" dirty="0"/>
              <a:t>á</a:t>
            </a:r>
            <a:r>
              <a:rPr lang="en-US" sz="5400" dirty="0" err="1"/>
              <a:t>mka</a:t>
            </a:r>
            <a:endParaRPr sz="5400" dirty="0"/>
          </a:p>
        </p:txBody>
      </p:sp>
      <p:sp>
        <p:nvSpPr>
          <p:cNvPr id="976" name="You are fre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254000">
              <a:spcBef>
                <a:spcPts val="1200"/>
              </a:spcBef>
              <a:buSzTx/>
              <a:buNone/>
              <a:defRPr sz="2800"/>
            </a:pPr>
            <a:r>
              <a:rPr lang="sk-SK" dirty="0"/>
              <a:t>Je možné ľubovoľne</a:t>
            </a:r>
            <a:r>
              <a:rPr dirty="0"/>
              <a:t>:</a:t>
            </a:r>
          </a:p>
          <a:p>
            <a:pPr marL="930275" lvl="1" indent="-333375">
              <a:spcBef>
                <a:spcPts val="1200"/>
              </a:spcBef>
              <a:buClrTx/>
              <a:defRPr sz="2400"/>
            </a:pPr>
            <a:r>
              <a:rPr lang="sk-SK" dirty="0"/>
              <a:t>Zdielať </a:t>
            </a:r>
            <a:r>
              <a:rPr dirty="0"/>
              <a:t>―</a:t>
            </a:r>
            <a:r>
              <a:rPr lang="sk-SK" dirty="0"/>
              <a:t>kopírovať</a:t>
            </a:r>
            <a:r>
              <a:rPr dirty="0"/>
              <a:t>, </a:t>
            </a:r>
            <a:r>
              <a:rPr lang="sk-SK" dirty="0"/>
              <a:t>distribuovať a</a:t>
            </a:r>
            <a:r>
              <a:rPr dirty="0"/>
              <a:t> </a:t>
            </a:r>
            <a:r>
              <a:rPr lang="sk-SK" dirty="0"/>
              <a:t>prenášat túto prácu</a:t>
            </a:r>
            <a:endParaRPr dirty="0"/>
          </a:p>
          <a:p>
            <a:pPr marL="930275" lvl="1" indent="-333375">
              <a:spcBef>
                <a:spcPts val="1200"/>
              </a:spcBef>
              <a:buClrTx/>
              <a:defRPr sz="2400"/>
            </a:pPr>
            <a:r>
              <a:rPr lang="sk-SK" dirty="0"/>
              <a:t>Upravovať </a:t>
            </a:r>
            <a:r>
              <a:rPr dirty="0"/>
              <a:t>―</a:t>
            </a:r>
            <a:r>
              <a:rPr lang="sk-SK" dirty="0"/>
              <a:t>prispôsobovať si túto prácu</a:t>
            </a:r>
            <a:endParaRPr dirty="0"/>
          </a:p>
          <a:p>
            <a:pPr marL="0" indent="254000">
              <a:spcBef>
                <a:spcPts val="1200"/>
              </a:spcBef>
              <a:buSzTx/>
              <a:buNone/>
              <a:defRPr sz="2800"/>
            </a:pPr>
            <a:r>
              <a:rPr lang="sk-SK" dirty="0"/>
              <a:t>Pod nalsedujúcimi podmienkami</a:t>
            </a:r>
            <a:endParaRPr dirty="0"/>
          </a:p>
          <a:p>
            <a:pPr marL="930275" lvl="1" indent="-333375">
              <a:spcBef>
                <a:spcPts val="1200"/>
              </a:spcBef>
              <a:buClrTx/>
              <a:defRPr sz="2400"/>
            </a:pPr>
            <a:r>
              <a:rPr lang="sk-SK" dirty="0"/>
              <a:t>Kompetencia</a:t>
            </a:r>
            <a:r>
              <a:rPr dirty="0"/>
              <a:t>. </a:t>
            </a:r>
            <a:r>
              <a:rPr lang="cs-CZ" dirty="0"/>
              <a:t>Dielo musíte používať spôsobom určeným autorom alebo poskytovateľom licencie (nie však žiadnym spôsobom, ktorý by naznačoval, že podporuje vás alebo vaše použitie diela).</a:t>
            </a:r>
            <a:endParaRPr dirty="0"/>
          </a:p>
          <a:p>
            <a:pPr marL="0" indent="2540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/>
            </a:pPr>
            <a:r>
              <a:rPr lang="cs-CZ" dirty="0"/>
              <a:t>Nič v tejto licencii nepoškodzuje, ani neobmedzuje práva autora</a:t>
            </a:r>
            <a:r>
              <a:rPr dirty="0"/>
              <a:t>.</a:t>
            </a:r>
          </a:p>
          <a:p>
            <a:pPr marL="0" indent="254000">
              <a:spcBef>
                <a:spcPts val="230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/>
            </a:pPr>
            <a:r>
              <a:rPr lang="cs-CZ" dirty="0"/>
              <a:t>Pre viac informácií                  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http://creativecommons.org/licenses/by/3.0/</a:t>
            </a:r>
          </a:p>
        </p:txBody>
      </p:sp>
      <p:pic>
        <p:nvPicPr>
          <p:cNvPr id="977" name="droppedImage.png" descr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393700"/>
            <a:ext cx="3213100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ontact inform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Kontaktné informácie</a:t>
            </a:r>
            <a:endParaRPr dirty="0"/>
          </a:p>
        </p:txBody>
      </p:sp>
      <p:pic>
        <p:nvPicPr>
          <p:cNvPr id="980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98600"/>
            <a:ext cx="4305300" cy="57379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3" name="Presentation by: Mike Cohn…"/>
          <p:cNvGrpSpPr/>
          <p:nvPr/>
        </p:nvGrpSpPr>
        <p:grpSpPr>
          <a:xfrm>
            <a:off x="4509502" y="1319798"/>
            <a:ext cx="5549903" cy="3136902"/>
            <a:chOff x="0" y="0"/>
            <a:chExt cx="5549901" cy="3136900"/>
          </a:xfrm>
        </p:grpSpPr>
        <p:sp>
          <p:nvSpPr>
            <p:cNvPr id="981" name="Rectangle"/>
            <p:cNvSpPr/>
            <p:nvPr/>
          </p:nvSpPr>
          <p:spPr>
            <a:xfrm>
              <a:off x="-1" y="0"/>
              <a:ext cx="5549903" cy="3136901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114300" dist="63500" dir="3120000" rotWithShape="0">
                <a:srgbClr val="000000">
                  <a:alpha val="50000"/>
                </a:srgbClr>
              </a:outerShdw>
            </a:effectLst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solidFill>
                    <a:srgbClr val="728FBC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82" name="Presentation by: Mike Cohn…"/>
            <p:cNvSpPr txBox="1"/>
            <p:nvPr/>
          </p:nvSpPr>
          <p:spPr>
            <a:xfrm>
              <a:off x="-1" y="522516"/>
              <a:ext cx="5549903" cy="20918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/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/>
                </a:rPr>
                <a:t>Presentation by: Mike Cohn</a:t>
              </a:r>
            </a:p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/>
                </a:rPr>
                <a:t>mike@mountaingoatsoftware.com</a:t>
              </a:r>
            </a:p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5"/>
                </a:rPr>
                <a:t>www.mountaingoatsoftware.com</a:t>
              </a:r>
            </a:p>
            <a:p>
              <a:pPr>
                <a:lnSpc>
                  <a:spcPts val="3600"/>
                </a:lnSpc>
                <a:spcBef>
                  <a:spcPts val="500"/>
                </a:spcBef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t>(720) 890-6110</a:t>
              </a:r>
            </a:p>
          </p:txBody>
        </p:sp>
      </p:grpSp>
      <p:pic>
        <p:nvPicPr>
          <p:cNvPr id="984" name="sticky2.png" descr="sticky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417" y="4399333"/>
            <a:ext cx="3868191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5" name="You can remove this (or any slides) but please credit the source somewhere in your presentation"/>
          <p:cNvSpPr txBox="1"/>
          <p:nvPr/>
        </p:nvSpPr>
        <p:spPr>
          <a:xfrm rot="21480000">
            <a:off x="5214972" y="4787514"/>
            <a:ext cx="3073401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457200" algn="l"/>
                <a:tab pos="2628900" algn="l"/>
              </a:tabLst>
              <a:defRPr sz="2600">
                <a:solidFill>
                  <a:srgbClr val="1236C2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lang="sk-SK" dirty="0"/>
              <a:t>Môžete odstrániť tento, alebo ďalśie slidy, ale prosím spomeňte zdroj niekde vo vašej prezentácii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4714778"/>
            <a:ext cx="1841500" cy="223212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crum orig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Za</a:t>
            </a:r>
            <a:r>
              <a:rPr lang="sk-SK" dirty="0"/>
              <a:t>čiatky Scrum</a:t>
            </a:r>
            <a:r>
              <a:rPr lang="en-US" dirty="0"/>
              <a:t>u</a:t>
            </a:r>
            <a:endParaRPr dirty="0"/>
          </a:p>
        </p:txBody>
      </p:sp>
      <p:pic>
        <p:nvPicPr>
          <p:cNvPr id="105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50" y="2599996"/>
            <a:ext cx="1600200" cy="2397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droppedImage.pdf" descr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971" y="971550"/>
            <a:ext cx="1946179" cy="237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crum has been used b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Scrum </a:t>
            </a:r>
            <a:r>
              <a:rPr lang="en-US" dirty="0"/>
              <a:t>po</a:t>
            </a:r>
            <a:r>
              <a:rPr lang="sk-SK" dirty="0"/>
              <a:t>žívajú spoločnosti</a:t>
            </a:r>
            <a:r>
              <a:rPr dirty="0"/>
              <a:t>:</a:t>
            </a:r>
          </a:p>
        </p:txBody>
      </p:sp>
      <p:sp>
        <p:nvSpPr>
          <p:cNvPr id="109" name="Microsoft…"/>
          <p:cNvSpPr txBox="1"/>
          <p:nvPr/>
        </p:nvSpPr>
        <p:spPr>
          <a:xfrm>
            <a:off x="872132" y="1320800"/>
            <a:ext cx="3012083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203200" indent="-203200" algn="l">
              <a:buSzPct val="100000"/>
              <a:buChar char="•"/>
            </a:pPr>
            <a:r>
              <a:rPr dirty="0"/>
              <a:t>Microsoft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Yahoo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Google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Electronic Arts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IBM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Lockheed Martin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Philips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Siemens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Nokia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Capital One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BBC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Intuit</a:t>
            </a:r>
          </a:p>
        </p:txBody>
      </p:sp>
      <p:sp>
        <p:nvSpPr>
          <p:cNvPr id="110" name="Nielsen Media…"/>
          <p:cNvSpPr txBox="1"/>
          <p:nvPr/>
        </p:nvSpPr>
        <p:spPr>
          <a:xfrm>
            <a:off x="5050432" y="1320800"/>
            <a:ext cx="4531122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203200" indent="-203200" algn="l">
              <a:buSzPct val="100000"/>
              <a:buChar char="•"/>
            </a:pPr>
            <a:r>
              <a:rPr dirty="0"/>
              <a:t>Nielsen Media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First American Real Estate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BMC Software</a:t>
            </a:r>
          </a:p>
          <a:p>
            <a:pPr marL="203200" indent="-203200" algn="l">
              <a:buSzPct val="100000"/>
              <a:buChar char="•"/>
            </a:pPr>
            <a:r>
              <a:rPr dirty="0" err="1"/>
              <a:t>Ipswitch</a:t>
            </a:r>
            <a:endParaRPr dirty="0"/>
          </a:p>
          <a:p>
            <a:pPr marL="203200" indent="-203200" algn="l">
              <a:buSzPct val="100000"/>
              <a:buChar char="•"/>
            </a:pPr>
            <a:r>
              <a:rPr dirty="0"/>
              <a:t>John Deere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Lexis Nexis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Sabre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Salesforce.com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Time Warner</a:t>
            </a:r>
          </a:p>
          <a:p>
            <a:pPr marL="203200" indent="-203200" algn="l">
              <a:buSzPct val="100000"/>
              <a:buChar char="•"/>
            </a:pPr>
            <a:r>
              <a:rPr dirty="0"/>
              <a:t>Turner Broadcasting</a:t>
            </a:r>
          </a:p>
          <a:p>
            <a:pPr marL="203200" indent="-203200" algn="l">
              <a:buSzPct val="100000"/>
              <a:buChar char="•"/>
            </a:pPr>
            <a:r>
              <a:rPr dirty="0" err="1"/>
              <a:t>Oce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crum has been used for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Scrum </a:t>
            </a:r>
            <a:r>
              <a:rPr lang="sk-SK" dirty="0"/>
              <a:t>bol použitý pre</a:t>
            </a:r>
            <a:r>
              <a:rPr dirty="0"/>
              <a:t>:</a:t>
            </a:r>
          </a:p>
        </p:txBody>
      </p:sp>
      <p:sp>
        <p:nvSpPr>
          <p:cNvPr id="113" name="Commercial software…"/>
          <p:cNvSpPr txBox="1">
            <a:spLocks noGrp="1"/>
          </p:cNvSpPr>
          <p:nvPr>
            <p:ph type="body" sz="half" idx="1"/>
          </p:nvPr>
        </p:nvSpPr>
        <p:spPr>
          <a:xfrm>
            <a:off x="342900" y="1600200"/>
            <a:ext cx="4559300" cy="5080000"/>
          </a:xfrm>
          <a:prstGeom prst="rect">
            <a:avLst/>
          </a:prstGeom>
        </p:spPr>
        <p:txBody>
          <a:bodyPr/>
          <a:lstStyle/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sk-SK" dirty="0"/>
              <a:t>Komerčný</a:t>
            </a:r>
            <a:r>
              <a:rPr dirty="0"/>
              <a:t> software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dirty="0"/>
              <a:t>In-house </a:t>
            </a:r>
            <a:r>
              <a:rPr lang="sk-SK" dirty="0"/>
              <a:t>vývoj</a:t>
            </a:r>
            <a:endParaRPr dirty="0"/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sk-SK" dirty="0"/>
              <a:t>Kontraktový vývoj</a:t>
            </a:r>
            <a:endParaRPr dirty="0"/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sk-SK" dirty="0"/>
              <a:t>Projekty s fixnou cenou</a:t>
            </a:r>
            <a:endParaRPr dirty="0"/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cs-CZ" dirty="0"/>
              <a:t>Finančné aplikácie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lang="cs-CZ" dirty="0"/>
              <a:t>ISO 9001-certifikované aplikácie</a:t>
            </a:r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dirty="0"/>
              <a:t>Embed</a:t>
            </a:r>
            <a:r>
              <a:rPr lang="sk-SK" dirty="0"/>
              <a:t>ované systémy</a:t>
            </a:r>
            <a:endParaRPr dirty="0"/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dirty="0"/>
              <a:t>24x7 syst</a:t>
            </a:r>
            <a:r>
              <a:rPr lang="sk-SK" dirty="0"/>
              <a:t>émy</a:t>
            </a:r>
            <a:r>
              <a:rPr dirty="0"/>
              <a:t> </a:t>
            </a:r>
            <a:r>
              <a:rPr lang="sk-SK" dirty="0"/>
              <a:t>s</a:t>
            </a:r>
            <a:r>
              <a:rPr dirty="0"/>
              <a:t> 99.999% </a:t>
            </a:r>
            <a:r>
              <a:rPr lang="sk-SK" dirty="0"/>
              <a:t>dostupnosťou</a:t>
            </a:r>
            <a:endParaRPr dirty="0"/>
          </a:p>
          <a:p>
            <a:pPr marL="550332" indent="-296333">
              <a:lnSpc>
                <a:spcPct val="80000"/>
              </a:lnSpc>
              <a:spcBef>
                <a:spcPts val="1300"/>
              </a:spcBef>
              <a:defRPr sz="2400"/>
            </a:pPr>
            <a:r>
              <a:rPr dirty="0"/>
              <a:t>the Joint Strike Fighter</a:t>
            </a:r>
          </a:p>
        </p:txBody>
      </p:sp>
      <p:sp>
        <p:nvSpPr>
          <p:cNvPr id="114" name="Video game development…"/>
          <p:cNvSpPr txBox="1"/>
          <p:nvPr/>
        </p:nvSpPr>
        <p:spPr>
          <a:xfrm>
            <a:off x="5067300" y="1600200"/>
            <a:ext cx="4559300" cy="466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sk-SK" dirty="0"/>
              <a:t>Vývoj videohier</a:t>
            </a:r>
            <a:endParaRPr dirty="0"/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sk-SK" dirty="0"/>
              <a:t>Životne kritické systémy schválené FDA</a:t>
            </a:r>
            <a:endParaRPr dirty="0"/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sk-SK" dirty="0"/>
              <a:t>Software pre riadenie satelitov</a:t>
            </a:r>
            <a:endParaRPr dirty="0"/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sk-SK" dirty="0"/>
              <a:t>Webové stránky</a:t>
            </a:r>
            <a:endParaRPr dirty="0"/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dirty="0"/>
              <a:t>Handheld software</a:t>
            </a:r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dirty="0"/>
              <a:t>Mobil</a:t>
            </a:r>
            <a:r>
              <a:rPr lang="sk-SK" dirty="0"/>
              <a:t>né telefóny</a:t>
            </a:r>
            <a:endParaRPr dirty="0"/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sk-SK" dirty="0"/>
              <a:t>Sieťové aplikácie</a:t>
            </a:r>
            <a:endParaRPr dirty="0"/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dirty="0"/>
              <a:t>ISV </a:t>
            </a:r>
            <a:r>
              <a:rPr lang="sk-SK" dirty="0"/>
              <a:t>aplikácie</a:t>
            </a:r>
            <a:endParaRPr dirty="0"/>
          </a:p>
          <a:p>
            <a:pPr marL="296333" indent="-296333" algn="l">
              <a:lnSpc>
                <a:spcPct val="80000"/>
              </a:lnSpc>
              <a:spcBef>
                <a:spcPts val="1300"/>
              </a:spcBef>
              <a:buClr>
                <a:srgbClr val="5F7BAE"/>
              </a:buClr>
              <a:buSzPct val="150000"/>
              <a:buChar char="•"/>
              <a:defRPr sz="2400"/>
            </a:pPr>
            <a:r>
              <a:rPr lang="sk-SK" dirty="0"/>
              <a:t>Niektoré z najväčších používaných aplikácií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haracteris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Charakteristika</a:t>
            </a:r>
            <a:endParaRPr dirty="0"/>
          </a:p>
        </p:txBody>
      </p:sp>
      <p:sp>
        <p:nvSpPr>
          <p:cNvPr id="117" name="Self-organizing tea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sk-SK" dirty="0"/>
              <a:t>Samoorganizujúce sa tími</a:t>
            </a:r>
            <a:endParaRPr dirty="0"/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sk-SK" dirty="0"/>
              <a:t>Produktové vylepšenia</a:t>
            </a:r>
            <a:r>
              <a:rPr dirty="0"/>
              <a:t> </a:t>
            </a:r>
            <a:r>
              <a:rPr lang="sk-SK" dirty="0"/>
              <a:t>počas opakovaných</a:t>
            </a:r>
            <a:r>
              <a:rPr dirty="0"/>
              <a:t> 1-4 </a:t>
            </a:r>
            <a:r>
              <a:rPr lang="sk-SK" dirty="0"/>
              <a:t>týždňových</a:t>
            </a:r>
            <a:r>
              <a:rPr dirty="0"/>
              <a:t> “sprint</a:t>
            </a:r>
            <a:r>
              <a:rPr lang="sk-SK" dirty="0"/>
              <a:t>ov</a:t>
            </a:r>
            <a:r>
              <a:rPr dirty="0"/>
              <a:t>”</a:t>
            </a:r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sk-SK" dirty="0"/>
              <a:t>Požiadavky sú zachytené ako položky v usporiadanom zozname: </a:t>
            </a:r>
            <a:r>
              <a:rPr dirty="0"/>
              <a:t>“product backlog”</a:t>
            </a:r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sk-SK" dirty="0"/>
              <a:t>Nie sú predpísané žiadne technické požiadavky</a:t>
            </a:r>
            <a:endParaRPr dirty="0"/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sk-SK" dirty="0"/>
              <a:t>Požíva generatívne pravidlá pre vytvorenie agilného prostredia na vývoj produktu</a:t>
            </a:r>
            <a:endParaRPr dirty="0"/>
          </a:p>
          <a:p>
            <a:pPr marL="661457" indent="-407457">
              <a:lnSpc>
                <a:spcPct val="90000"/>
              </a:lnSpc>
              <a:spcBef>
                <a:spcPts val="1300"/>
              </a:spcBef>
              <a:defRPr sz="3300"/>
            </a:pPr>
            <a:r>
              <a:rPr lang="sk-SK" dirty="0"/>
              <a:t>Jeden z </a:t>
            </a:r>
            <a:r>
              <a:rPr dirty="0"/>
              <a:t>“</a:t>
            </a:r>
            <a:r>
              <a:rPr lang="sk-SK" dirty="0"/>
              <a:t>agilných</a:t>
            </a:r>
            <a:r>
              <a:rPr dirty="0"/>
              <a:t> </a:t>
            </a:r>
            <a:r>
              <a:rPr lang="sk-SK" dirty="0"/>
              <a:t>procesov</a:t>
            </a:r>
            <a:r>
              <a:rPr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Agile Manifesto–a statement of values"/>
          <p:cNvSpPr txBox="1">
            <a:spLocks noGrp="1"/>
          </p:cNvSpPr>
          <p:nvPr>
            <p:ph type="title"/>
          </p:nvPr>
        </p:nvSpPr>
        <p:spPr>
          <a:xfrm>
            <a:off x="342900" y="114300"/>
            <a:ext cx="9461500" cy="17907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0000"/>
              </a:lnSpc>
            </a:lvl1pPr>
          </a:lstStyle>
          <a:p>
            <a:r>
              <a:rPr lang="cs-CZ" b="1" dirty="0"/>
              <a:t>Manifesto agilného vývoja -</a:t>
            </a:r>
            <a:r>
              <a:rPr lang="sk-SK" dirty="0"/>
              <a:t> vyjadrenie hodnôt</a:t>
            </a:r>
            <a:endParaRPr dirty="0"/>
          </a:p>
        </p:txBody>
      </p:sp>
      <p:grpSp>
        <p:nvGrpSpPr>
          <p:cNvPr id="127" name="Group"/>
          <p:cNvGrpSpPr/>
          <p:nvPr/>
        </p:nvGrpSpPr>
        <p:grpSpPr>
          <a:xfrm>
            <a:off x="495299" y="1955800"/>
            <a:ext cx="8940802" cy="939800"/>
            <a:chOff x="-1" y="0"/>
            <a:chExt cx="8940802" cy="939800"/>
          </a:xfrm>
        </p:grpSpPr>
        <p:grpSp>
          <p:nvGrpSpPr>
            <p:cNvPr id="122" name="Process and tools"/>
            <p:cNvGrpSpPr/>
            <p:nvPr/>
          </p:nvGrpSpPr>
          <p:grpSpPr>
            <a:xfrm>
              <a:off x="5257800" y="0"/>
              <a:ext cx="3683001" cy="939800"/>
              <a:chOff x="0" y="0"/>
              <a:chExt cx="3683000" cy="939800"/>
            </a:xfrm>
          </p:grpSpPr>
          <p:sp>
            <p:nvSpPr>
              <p:cNvPr id="120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Process and tools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sk-SK" dirty="0"/>
                  <a:t>Procesy a nástroje</a:t>
                </a:r>
                <a:endParaRPr dirty="0"/>
              </a:p>
            </p:txBody>
          </p:sp>
        </p:grpSp>
        <p:grpSp>
          <p:nvGrpSpPr>
            <p:cNvPr id="125" name="Individuals and interactions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23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Individuals and interactions"/>
              <p:cNvSpPr txBox="1"/>
              <p:nvPr/>
            </p:nvSpPr>
            <p:spPr>
              <a:xfrm>
                <a:off x="0" y="239067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cs-CZ" dirty="0"/>
                  <a:t>Ľudia a komunikácia</a:t>
                </a:r>
                <a:endParaRPr dirty="0"/>
              </a:p>
            </p:txBody>
          </p:sp>
        </p:grpSp>
        <p:sp>
          <p:nvSpPr>
            <p:cNvPr id="126" name="over"/>
            <p:cNvSpPr txBox="1"/>
            <p:nvPr/>
          </p:nvSpPr>
          <p:spPr>
            <a:xfrm>
              <a:off x="4046407" y="100568"/>
              <a:ext cx="1012787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Sú viac než</a:t>
              </a:r>
              <a:endParaRPr dirty="0"/>
            </a:p>
          </p:txBody>
        </p:sp>
      </p:grpSp>
      <p:grpSp>
        <p:nvGrpSpPr>
          <p:cNvPr id="135" name="Group"/>
          <p:cNvGrpSpPr/>
          <p:nvPr/>
        </p:nvGrpSpPr>
        <p:grpSpPr>
          <a:xfrm>
            <a:off x="520699" y="5575300"/>
            <a:ext cx="8915402" cy="939800"/>
            <a:chOff x="-1" y="0"/>
            <a:chExt cx="8915402" cy="939800"/>
          </a:xfrm>
        </p:grpSpPr>
        <p:grpSp>
          <p:nvGrpSpPr>
            <p:cNvPr id="130" name="Following a plan"/>
            <p:cNvGrpSpPr/>
            <p:nvPr/>
          </p:nvGrpSpPr>
          <p:grpSpPr>
            <a:xfrm>
              <a:off x="5232400" y="0"/>
              <a:ext cx="3683001" cy="939800"/>
              <a:chOff x="0" y="0"/>
              <a:chExt cx="3683000" cy="939800"/>
            </a:xfrm>
          </p:grpSpPr>
          <p:sp>
            <p:nvSpPr>
              <p:cNvPr id="128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Following a plan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sk-SK" dirty="0"/>
                  <a:t>Sa držať plánu</a:t>
                </a:r>
                <a:endParaRPr dirty="0"/>
              </a:p>
            </p:txBody>
          </p:sp>
        </p:grpSp>
        <p:grpSp>
          <p:nvGrpSpPr>
            <p:cNvPr id="133" name="Responding to change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31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" name="Responding to change"/>
              <p:cNvSpPr txBox="1"/>
              <p:nvPr/>
            </p:nvSpPr>
            <p:spPr>
              <a:xfrm>
                <a:off x="0" y="8236"/>
                <a:ext cx="3683000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sk-SK" dirty="0"/>
                  <a:t>Radšej reagovať na zmenu</a:t>
                </a:r>
                <a:endParaRPr dirty="0"/>
              </a:p>
            </p:txBody>
          </p:sp>
        </p:grpSp>
        <p:sp>
          <p:nvSpPr>
            <p:cNvPr id="134" name="over"/>
            <p:cNvSpPr txBox="1"/>
            <p:nvPr/>
          </p:nvSpPr>
          <p:spPr>
            <a:xfrm>
              <a:off x="4158289" y="246762"/>
              <a:ext cx="551434" cy="446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Než</a:t>
              </a:r>
              <a:endParaRPr dirty="0"/>
            </a:p>
          </p:txBody>
        </p:sp>
      </p:grpSp>
      <p:sp>
        <p:nvSpPr>
          <p:cNvPr id="136" name="Source: www.agilemanifesto.org"/>
          <p:cNvSpPr txBox="1"/>
          <p:nvPr/>
        </p:nvSpPr>
        <p:spPr>
          <a:xfrm>
            <a:off x="1393923" y="6718300"/>
            <a:ext cx="453390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Source: www.agilemanifesto.org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507999" y="3162300"/>
            <a:ext cx="8928102" cy="939800"/>
            <a:chOff x="-1" y="0"/>
            <a:chExt cx="8928102" cy="939800"/>
          </a:xfrm>
        </p:grpSpPr>
        <p:grpSp>
          <p:nvGrpSpPr>
            <p:cNvPr id="139" name="Comprehensive documentation"/>
            <p:cNvGrpSpPr/>
            <p:nvPr/>
          </p:nvGrpSpPr>
          <p:grpSpPr>
            <a:xfrm>
              <a:off x="5245100" y="0"/>
              <a:ext cx="3683001" cy="939800"/>
              <a:chOff x="0" y="0"/>
              <a:chExt cx="3683000" cy="939800"/>
            </a:xfrm>
          </p:grpSpPr>
          <p:sp>
            <p:nvSpPr>
              <p:cNvPr id="137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" name="Comprehensive documentation"/>
              <p:cNvSpPr txBox="1"/>
              <p:nvPr/>
            </p:nvSpPr>
            <p:spPr>
              <a:xfrm>
                <a:off x="0" y="8235"/>
                <a:ext cx="3683000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sk-SK" dirty="0"/>
                  <a:t>Vyčerpávajúca dokumentácia</a:t>
                </a:r>
                <a:endParaRPr dirty="0"/>
              </a:p>
            </p:txBody>
          </p:sp>
        </p:grpSp>
        <p:grpSp>
          <p:nvGrpSpPr>
            <p:cNvPr id="142" name="Working software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40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1" name="Working software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sk-SK" dirty="0"/>
                  <a:t>Funkčný softvér</a:t>
                </a:r>
                <a:endParaRPr dirty="0"/>
              </a:p>
            </p:txBody>
          </p:sp>
        </p:grpSp>
        <p:sp>
          <p:nvSpPr>
            <p:cNvPr id="143" name="over"/>
            <p:cNvSpPr txBox="1"/>
            <p:nvPr/>
          </p:nvSpPr>
          <p:spPr>
            <a:xfrm>
              <a:off x="4033707" y="100568"/>
              <a:ext cx="838201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Je viac než</a:t>
              </a:r>
              <a:endParaRPr dirty="0"/>
            </a:p>
          </p:txBody>
        </p:sp>
      </p:grpSp>
      <p:grpSp>
        <p:nvGrpSpPr>
          <p:cNvPr id="152" name="Group"/>
          <p:cNvGrpSpPr/>
          <p:nvPr/>
        </p:nvGrpSpPr>
        <p:grpSpPr>
          <a:xfrm>
            <a:off x="507999" y="4368800"/>
            <a:ext cx="8928102" cy="939800"/>
            <a:chOff x="-1" y="0"/>
            <a:chExt cx="8928102" cy="939800"/>
          </a:xfrm>
        </p:grpSpPr>
        <p:grpSp>
          <p:nvGrpSpPr>
            <p:cNvPr id="147" name="Contract negotiation"/>
            <p:cNvGrpSpPr/>
            <p:nvPr/>
          </p:nvGrpSpPr>
          <p:grpSpPr>
            <a:xfrm>
              <a:off x="5245100" y="0"/>
              <a:ext cx="3683001" cy="939800"/>
              <a:chOff x="0" y="0"/>
              <a:chExt cx="3683000" cy="939800"/>
            </a:xfrm>
          </p:grpSpPr>
          <p:sp>
            <p:nvSpPr>
              <p:cNvPr id="145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25400" cap="flat">
                <a:solidFill>
                  <a:srgbClr val="10612B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" name="Contract negotiation"/>
              <p:cNvSpPr txBox="1"/>
              <p:nvPr/>
            </p:nvSpPr>
            <p:spPr>
              <a:xfrm>
                <a:off x="0" y="239068"/>
                <a:ext cx="3683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sk-SK" dirty="0"/>
                  <a:t>Dojednávanie zmluvy</a:t>
                </a:r>
                <a:endParaRPr dirty="0"/>
              </a:p>
            </p:txBody>
          </p:sp>
        </p:grpSp>
        <p:grpSp>
          <p:nvGrpSpPr>
            <p:cNvPr id="150" name="Customer collaboration"/>
            <p:cNvGrpSpPr/>
            <p:nvPr/>
          </p:nvGrpSpPr>
          <p:grpSpPr>
            <a:xfrm>
              <a:off x="-1" y="0"/>
              <a:ext cx="3683001" cy="939800"/>
              <a:chOff x="0" y="0"/>
              <a:chExt cx="3683000" cy="939800"/>
            </a:xfrm>
          </p:grpSpPr>
          <p:sp>
            <p:nvSpPr>
              <p:cNvPr id="148" name="Rectangle"/>
              <p:cNvSpPr/>
              <p:nvPr/>
            </p:nvSpPr>
            <p:spPr>
              <a:xfrm>
                <a:off x="0" y="0"/>
                <a:ext cx="3683000" cy="939800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25400" cap="flat">
                <a:solidFill>
                  <a:srgbClr val="005192"/>
                </a:solidFill>
                <a:prstDash val="solid"/>
                <a:miter lim="400000"/>
              </a:ln>
              <a:effectLst>
                <a:outerShdw blurRad="114300" dist="63500" dir="27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" name="Customer collaboration"/>
              <p:cNvSpPr txBox="1"/>
              <p:nvPr/>
            </p:nvSpPr>
            <p:spPr>
              <a:xfrm>
                <a:off x="0" y="8235"/>
                <a:ext cx="3683000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lnSpc>
                    <a:spcPts val="3600"/>
                  </a:lnSpc>
                  <a:tabLst>
                    <a:tab pos="1066800" algn="l"/>
                  </a:tabLst>
                  <a:defRPr sz="3000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sk-SK" dirty="0"/>
                  <a:t>Spolupráca so zákazníkom</a:t>
                </a:r>
                <a:endParaRPr dirty="0"/>
              </a:p>
            </p:txBody>
          </p:sp>
        </p:grpSp>
        <p:sp>
          <p:nvSpPr>
            <p:cNvPr id="151" name="over"/>
            <p:cNvSpPr txBox="1"/>
            <p:nvPr/>
          </p:nvSpPr>
          <p:spPr>
            <a:xfrm>
              <a:off x="4033707" y="100568"/>
              <a:ext cx="838201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/>
              </a:lvl1pPr>
            </a:lstStyle>
            <a:p>
              <a:r>
                <a:rPr lang="sk-SK" dirty="0"/>
                <a:t>Je viac než</a:t>
              </a: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3" animBg="1" advAuto="0"/>
      <p:bldP spid="144" grpId="1" animBg="1" advAuto="0"/>
      <p:bldP spid="152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1703</Words>
  <Application>Microsoft Office PowerPoint</Application>
  <PresentationFormat>Custom</PresentationFormat>
  <Paragraphs>431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Rounded MT Bold</vt:lpstr>
      <vt:lpstr>Comic Sans MS</vt:lpstr>
      <vt:lpstr>Gill Sans</vt:lpstr>
      <vt:lpstr>Chalkboard</vt:lpstr>
      <vt:lpstr>Lucida Grande</vt:lpstr>
      <vt:lpstr>White</vt:lpstr>
      <vt:lpstr>Úvod do Scrumu</vt:lpstr>
      <vt:lpstr>PowerPoint Presentation</vt:lpstr>
      <vt:lpstr>Prehrávame v štafete</vt:lpstr>
      <vt:lpstr>PowerPoint Presentation</vt:lpstr>
      <vt:lpstr>Začiatky Scrumu</vt:lpstr>
      <vt:lpstr>Scrum požívajú spoločnosti:</vt:lpstr>
      <vt:lpstr>Scrum bol použitý pre:</vt:lpstr>
      <vt:lpstr>Charakteristika</vt:lpstr>
      <vt:lpstr>Manifesto agilného vývoja - vyjadrenie hodnôt</vt:lpstr>
      <vt:lpstr>Úroveň zvládnuteľnosti projektu</vt:lpstr>
      <vt:lpstr>Scrum</vt:lpstr>
      <vt:lpstr>Zhrnutie</vt:lpstr>
      <vt:lpstr>Sprinty</vt:lpstr>
      <vt:lpstr>Sekvenčný vs. Prekrývajúci sa vývoj</vt:lpstr>
      <vt:lpstr>Žiadne zmeny počas sprintu</vt:lpstr>
      <vt:lpstr>Scrum framework</vt:lpstr>
      <vt:lpstr>Scrum framework</vt:lpstr>
      <vt:lpstr>Product owner</vt:lpstr>
      <vt:lpstr>ScrumMaster</vt:lpstr>
      <vt:lpstr>Tím</vt:lpstr>
      <vt:lpstr>Scrum framework</vt:lpstr>
      <vt:lpstr>PowerPoint Presentation</vt:lpstr>
      <vt:lpstr>Plánovanie sprintu</vt:lpstr>
      <vt:lpstr>Denné scrum stretnutie</vt:lpstr>
      <vt:lpstr>Kaźdý odpovedá na 3 otázky</vt:lpstr>
      <vt:lpstr>Revízia sprintu</vt:lpstr>
      <vt:lpstr>Retrospektíva sprintu</vt:lpstr>
      <vt:lpstr>Žačať / Prestať / Pokračovať</vt:lpstr>
      <vt:lpstr>Scrum framework</vt:lpstr>
      <vt:lpstr>Product backlog</vt:lpstr>
      <vt:lpstr>Vzorka product backlogu</vt:lpstr>
      <vt:lpstr>Cieľ sprintu</vt:lpstr>
      <vt:lpstr>Správa sprint backlogu</vt:lpstr>
      <vt:lpstr>Sprint backlog</vt:lpstr>
      <vt:lpstr>Sprint burndown graf</vt:lpstr>
      <vt:lpstr>PowerPoint Presentation</vt:lpstr>
      <vt:lpstr>Škálovateľnosť </vt:lpstr>
      <vt:lpstr>Škálovanie pomocou Scrum of scrums</vt:lpstr>
      <vt:lpstr>Scrum of scrums of scrums</vt:lpstr>
      <vt:lpstr>Kam ísť ďalej</vt:lpstr>
      <vt:lpstr>Scrum – čitateľský denník</vt:lpstr>
      <vt:lpstr>Copyright poznámka</vt:lpstr>
      <vt:lpstr>Kontaktné informácie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Scrum-u</dc:title>
  <cp:lastModifiedBy>VALEK Samuel</cp:lastModifiedBy>
  <cp:revision>69</cp:revision>
  <dcterms:modified xsi:type="dcterms:W3CDTF">2021-03-19T12:17:22Z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bef7d4-e22d-4ab7-80f8-95d0deb51eea_Enabled">
    <vt:lpwstr>true</vt:lpwstr>
  </property>
  <property fmtid="{D5CDD505-2E9C-101B-9397-08002B2CF9AE}" pid="3" name="MSIP_Label_50bef7d4-e22d-4ab7-80f8-95d0deb51eea_SetDate">
    <vt:lpwstr>2021-03-19T12:17:22Z</vt:lpwstr>
  </property>
  <property fmtid="{D5CDD505-2E9C-101B-9397-08002B2CF9AE}" pid="4" name="MSIP_Label_50bef7d4-e22d-4ab7-80f8-95d0deb51eea_Method">
    <vt:lpwstr>Standard</vt:lpwstr>
  </property>
  <property fmtid="{D5CDD505-2E9C-101B-9397-08002B2CF9AE}" pid="5" name="MSIP_Label_50bef7d4-e22d-4ab7-80f8-95d0deb51eea_Name">
    <vt:lpwstr>Frequentis General</vt:lpwstr>
  </property>
  <property fmtid="{D5CDD505-2E9C-101B-9397-08002B2CF9AE}" pid="6" name="MSIP_Label_50bef7d4-e22d-4ab7-80f8-95d0deb51eea_SiteId">
    <vt:lpwstr>4a636d6a-7c5d-4373-a76b-698cfd77431f</vt:lpwstr>
  </property>
  <property fmtid="{D5CDD505-2E9C-101B-9397-08002B2CF9AE}" pid="7" name="MSIP_Label_50bef7d4-e22d-4ab7-80f8-95d0deb51eea_ActionId">
    <vt:lpwstr>839c8092-3267-4287-9bcc-13a234c1ed83</vt:lpwstr>
  </property>
  <property fmtid="{D5CDD505-2E9C-101B-9397-08002B2CF9AE}" pid="8" name="MSIP_Label_50bef7d4-e22d-4ab7-80f8-95d0deb51eea_ContentBits">
    <vt:lpwstr>0</vt:lpwstr>
  </property>
  <property fmtid="{D5CDD505-2E9C-101B-9397-08002B2CF9AE}" pid="9" name="Frequentis_Classification_Level">
    <vt:lpwstr>Frequentis General</vt:lpwstr>
  </property>
</Properties>
</file>